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5"/>
  </p:notesMasterIdLst>
  <p:sldIdLst>
    <p:sldId id="380" r:id="rId2"/>
    <p:sldId id="314" r:id="rId3"/>
    <p:sldId id="315" r:id="rId4"/>
    <p:sldId id="435" r:id="rId5"/>
    <p:sldId id="404" r:id="rId6"/>
    <p:sldId id="423" r:id="rId7"/>
    <p:sldId id="434" r:id="rId8"/>
    <p:sldId id="425" r:id="rId9"/>
    <p:sldId id="426" r:id="rId10"/>
    <p:sldId id="414" r:id="rId11"/>
    <p:sldId id="436" r:id="rId12"/>
    <p:sldId id="417" r:id="rId13"/>
    <p:sldId id="411" r:id="rId14"/>
    <p:sldId id="407" r:id="rId15"/>
    <p:sldId id="406" r:id="rId16"/>
    <p:sldId id="418" r:id="rId17"/>
    <p:sldId id="388" r:id="rId18"/>
    <p:sldId id="430" r:id="rId19"/>
    <p:sldId id="439" r:id="rId20"/>
    <p:sldId id="428" r:id="rId21"/>
    <p:sldId id="429" r:id="rId22"/>
    <p:sldId id="398" r:id="rId23"/>
    <p:sldId id="427" r:id="rId24"/>
    <p:sldId id="419" r:id="rId25"/>
    <p:sldId id="421" r:id="rId26"/>
    <p:sldId id="437" r:id="rId27"/>
    <p:sldId id="441" r:id="rId28"/>
    <p:sldId id="438" r:id="rId29"/>
    <p:sldId id="432" r:id="rId30"/>
    <p:sldId id="433" r:id="rId31"/>
    <p:sldId id="374" r:id="rId32"/>
    <p:sldId id="378" r:id="rId33"/>
    <p:sldId id="424"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5" autoAdjust="0"/>
    <p:restoredTop sz="93801" autoAdjust="0"/>
  </p:normalViewPr>
  <p:slideViewPr>
    <p:cSldViewPr>
      <p:cViewPr>
        <p:scale>
          <a:sx n="70" d="100"/>
          <a:sy n="70" d="100"/>
        </p:scale>
        <p:origin x="-13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09541-C8FF-4A88-93EA-54EAF34D42C0}" type="datetimeFigureOut">
              <a:rPr lang="es-MX" smtClean="0"/>
              <a:pPr/>
              <a:t>28/10/2016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D2E4A-189F-48F6-9C25-FC58FB41425A}" type="slidenum">
              <a:rPr lang="es-MX" smtClean="0"/>
              <a:pPr/>
              <a:t>‹Nº›</a:t>
            </a:fld>
            <a:endParaRPr lang="es-MX"/>
          </a:p>
        </p:txBody>
      </p:sp>
    </p:spTree>
    <p:extLst>
      <p:ext uri="{BB962C8B-B14F-4D97-AF65-F5344CB8AC3E}">
        <p14:creationId xmlns:p14="http://schemas.microsoft.com/office/powerpoint/2010/main" val="149984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endParaRPr lang="es-ES"/>
          </a:p>
        </p:txBody>
      </p:sp>
      <p:sp>
        <p:nvSpPr>
          <p:cNvPr id="6" name="1 Marcador de pie de página"/>
          <p:cNvSpPr>
            <a:spLocks noGrp="1"/>
          </p:cNvSpPr>
          <p:nvPr>
            <p:ph type="ftr" sz="quarter" idx="11"/>
          </p:nvPr>
        </p:nvSpPr>
        <p:spPr/>
        <p:txBody>
          <a:bodyPr/>
          <a:lstStyle>
            <a:lvl1pPr>
              <a:defRPr/>
            </a:lvl1pPr>
          </a:lstStyle>
          <a:p>
            <a:pPr>
              <a:defRPr/>
            </a:pPr>
            <a:endParaRPr lang="es-E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D9FF09F2-C343-4107-8423-F4A6863AAC02}" type="slidenum">
              <a:rPr lang="es-ES"/>
              <a:pPr>
                <a:defRPr/>
              </a:pPr>
              <a:t>‹Nº›</a:t>
            </a:fld>
            <a:endParaRPr lang="es-ES" dirty="0"/>
          </a:p>
        </p:txBody>
      </p:sp>
    </p:spTree>
    <p:extLst>
      <p:ext uri="{BB962C8B-B14F-4D97-AF65-F5344CB8AC3E}">
        <p14:creationId xmlns:p14="http://schemas.microsoft.com/office/powerpoint/2010/main" val="158092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endParaRPr lang="es-ES"/>
          </a:p>
        </p:txBody>
      </p:sp>
      <p:sp>
        <p:nvSpPr>
          <p:cNvPr id="5" name="2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2A46A9BA-4603-46D1-B785-1D85C87C9F12}" type="slidenum">
              <a:rPr lang="es-ES"/>
              <a:pPr>
                <a:defRPr/>
              </a:pPr>
              <a:t>‹Nº›</a:t>
            </a:fld>
            <a:endParaRPr lang="es-ES" dirty="0"/>
          </a:p>
        </p:txBody>
      </p:sp>
    </p:spTree>
    <p:extLst>
      <p:ext uri="{BB962C8B-B14F-4D97-AF65-F5344CB8AC3E}">
        <p14:creationId xmlns:p14="http://schemas.microsoft.com/office/powerpoint/2010/main" val="31722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3529E8-4DB7-4A30-BA35-EFB043758FC6}" type="slidenum">
              <a:rPr lang="es-ES"/>
              <a:pPr>
                <a:defRPr/>
              </a:pPr>
              <a:t>‹Nº›</a:t>
            </a:fld>
            <a:endParaRPr lang="es-ES" dirty="0"/>
          </a:p>
        </p:txBody>
      </p:sp>
    </p:spTree>
    <p:extLst>
      <p:ext uri="{BB962C8B-B14F-4D97-AF65-F5344CB8AC3E}">
        <p14:creationId xmlns:p14="http://schemas.microsoft.com/office/powerpoint/2010/main" val="355480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endParaRPr lang="es-E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E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CFD05994-45A2-46EB-82A5-C591EB378FA1}" type="slidenum">
              <a:rPr lang="es-ES"/>
              <a:pPr>
                <a:defRPr/>
              </a:pPr>
              <a:t>‹Nº›</a:t>
            </a:fld>
            <a:endParaRPr lang="es-ES" dirty="0"/>
          </a:p>
        </p:txBody>
      </p:sp>
    </p:spTree>
    <p:extLst>
      <p:ext uri="{BB962C8B-B14F-4D97-AF65-F5344CB8AC3E}">
        <p14:creationId xmlns:p14="http://schemas.microsoft.com/office/powerpoint/2010/main" val="233374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endParaRPr lang="es-ES"/>
          </a:p>
        </p:txBody>
      </p:sp>
      <p:sp>
        <p:nvSpPr>
          <p:cNvPr id="7" name="10 Marcador de pie de página"/>
          <p:cNvSpPr>
            <a:spLocks noGrp="1"/>
          </p:cNvSpPr>
          <p:nvPr>
            <p:ph type="ftr" sz="quarter" idx="11"/>
          </p:nvPr>
        </p:nvSpPr>
        <p:spPr/>
        <p:txBody>
          <a:bodyPr/>
          <a:lstStyle>
            <a:lvl1pPr>
              <a:defRPr/>
            </a:lvl1pPr>
          </a:lstStyle>
          <a:p>
            <a:pPr>
              <a:defRPr/>
            </a:pPr>
            <a:endParaRPr lang="es-ES"/>
          </a:p>
        </p:txBody>
      </p:sp>
      <p:sp>
        <p:nvSpPr>
          <p:cNvPr id="9" name="15 Marcador de número de diapositiva"/>
          <p:cNvSpPr>
            <a:spLocks noGrp="1"/>
          </p:cNvSpPr>
          <p:nvPr>
            <p:ph type="sldNum" sz="quarter" idx="12"/>
          </p:nvPr>
        </p:nvSpPr>
        <p:spPr/>
        <p:txBody>
          <a:bodyPr/>
          <a:lstStyle>
            <a:lvl1pPr>
              <a:defRPr/>
            </a:lvl1pPr>
          </a:lstStyle>
          <a:p>
            <a:pPr>
              <a:defRPr/>
            </a:pPr>
            <a:fld id="{93A3309D-0A8D-4559-ADF3-4750F37787E6}" type="slidenum">
              <a:rPr lang="es-ES"/>
              <a:pPr>
                <a:defRPr/>
              </a:pPr>
              <a:t>‹Nº›</a:t>
            </a:fld>
            <a:endParaRPr lang="es-ES" dirty="0"/>
          </a:p>
        </p:txBody>
      </p:sp>
    </p:spTree>
    <p:extLst>
      <p:ext uri="{BB962C8B-B14F-4D97-AF65-F5344CB8AC3E}">
        <p14:creationId xmlns:p14="http://schemas.microsoft.com/office/powerpoint/2010/main" val="258459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endParaRPr lang="es-ES"/>
          </a:p>
        </p:txBody>
      </p:sp>
      <p:sp>
        <p:nvSpPr>
          <p:cNvPr id="6" name="2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7D703482-8662-41B0-BA14-856AE16DE6EA}" type="slidenum">
              <a:rPr lang="es-ES"/>
              <a:pPr>
                <a:defRPr/>
              </a:pPr>
              <a:t>‹Nº›</a:t>
            </a:fld>
            <a:endParaRPr lang="es-ES" dirty="0"/>
          </a:p>
        </p:txBody>
      </p:sp>
    </p:spTree>
    <p:extLst>
      <p:ext uri="{BB962C8B-B14F-4D97-AF65-F5344CB8AC3E}">
        <p14:creationId xmlns:p14="http://schemas.microsoft.com/office/powerpoint/2010/main" val="298610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endParaRPr lang="es-ES"/>
          </a:p>
        </p:txBody>
      </p:sp>
      <p:sp>
        <p:nvSpPr>
          <p:cNvPr id="9" name="5 Marcador de pie de página"/>
          <p:cNvSpPr>
            <a:spLocks noGrp="1"/>
          </p:cNvSpPr>
          <p:nvPr>
            <p:ph type="ftr" sz="quarter" idx="11"/>
          </p:nvPr>
        </p:nvSpPr>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52535AAC-B4EC-473D-9EA9-EFC21F8BF597}" type="slidenum">
              <a:rPr lang="es-ES"/>
              <a:pPr>
                <a:defRPr/>
              </a:pPr>
              <a:t>‹Nº›</a:t>
            </a:fld>
            <a:endParaRPr lang="es-ES" dirty="0"/>
          </a:p>
        </p:txBody>
      </p:sp>
    </p:spTree>
    <p:extLst>
      <p:ext uri="{BB962C8B-B14F-4D97-AF65-F5344CB8AC3E}">
        <p14:creationId xmlns:p14="http://schemas.microsoft.com/office/powerpoint/2010/main" val="364296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endParaRPr lang="es-ES"/>
          </a:p>
        </p:txBody>
      </p:sp>
      <p:sp>
        <p:nvSpPr>
          <p:cNvPr id="4" name="2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2EB0B44C-F904-4075-8220-5E272A7043ED}" type="slidenum">
              <a:rPr lang="es-ES"/>
              <a:pPr>
                <a:defRPr/>
              </a:pPr>
              <a:t>‹Nº›</a:t>
            </a:fld>
            <a:endParaRPr lang="es-ES" dirty="0"/>
          </a:p>
        </p:txBody>
      </p:sp>
    </p:spTree>
    <p:extLst>
      <p:ext uri="{BB962C8B-B14F-4D97-AF65-F5344CB8AC3E}">
        <p14:creationId xmlns:p14="http://schemas.microsoft.com/office/powerpoint/2010/main" val="348862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endParaRPr lang="es-ES"/>
          </a:p>
        </p:txBody>
      </p:sp>
      <p:sp>
        <p:nvSpPr>
          <p:cNvPr id="3" name="23 Marcador de pie de página"/>
          <p:cNvSpPr>
            <a:spLocks noGrp="1"/>
          </p:cNvSpPr>
          <p:nvPr>
            <p:ph type="ftr" sz="quarter" idx="11"/>
          </p:nvPr>
        </p:nvSpPr>
        <p:spPr/>
        <p:txBody>
          <a:bodyPr/>
          <a:lstStyle>
            <a:lvl1pPr>
              <a:defRPr/>
            </a:lvl1pPr>
          </a:lstStyle>
          <a:p>
            <a:pPr>
              <a:defRPr/>
            </a:pPr>
            <a:endParaRPr lang="es-ES"/>
          </a:p>
        </p:txBody>
      </p:sp>
      <p:sp>
        <p:nvSpPr>
          <p:cNvPr id="4" name="6 Marcador de número de diapositiva"/>
          <p:cNvSpPr>
            <a:spLocks noGrp="1"/>
          </p:cNvSpPr>
          <p:nvPr>
            <p:ph type="sldNum" sz="quarter" idx="12"/>
          </p:nvPr>
        </p:nvSpPr>
        <p:spPr/>
        <p:txBody>
          <a:bodyPr/>
          <a:lstStyle>
            <a:lvl1pPr>
              <a:defRPr/>
            </a:lvl1pPr>
          </a:lstStyle>
          <a:p>
            <a:pPr>
              <a:defRPr/>
            </a:pPr>
            <a:fld id="{AEA93C13-6936-4B36-A2A7-F29A492B9C09}" type="slidenum">
              <a:rPr lang="es-ES"/>
              <a:pPr>
                <a:defRPr/>
              </a:pPr>
              <a:t>‹Nº›</a:t>
            </a:fld>
            <a:endParaRPr lang="es-ES" dirty="0"/>
          </a:p>
        </p:txBody>
      </p:sp>
    </p:spTree>
    <p:extLst>
      <p:ext uri="{BB962C8B-B14F-4D97-AF65-F5344CB8AC3E}">
        <p14:creationId xmlns:p14="http://schemas.microsoft.com/office/powerpoint/2010/main" val="47189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endParaRPr lang="es-ES"/>
          </a:p>
        </p:txBody>
      </p:sp>
      <p:sp>
        <p:nvSpPr>
          <p:cNvPr id="7" name="28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0D5B46FB-DB88-46EE-9860-29D50947F78A}" type="slidenum">
              <a:rPr lang="es-ES"/>
              <a:pPr>
                <a:defRPr/>
              </a:pPr>
              <a:t>‹Nº›</a:t>
            </a:fld>
            <a:endParaRPr lang="es-ES" dirty="0"/>
          </a:p>
        </p:txBody>
      </p:sp>
    </p:spTree>
    <p:extLst>
      <p:ext uri="{BB962C8B-B14F-4D97-AF65-F5344CB8AC3E}">
        <p14:creationId xmlns:p14="http://schemas.microsoft.com/office/powerpoint/2010/main" val="206844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30 Marcador de número de diapositiva"/>
          <p:cNvSpPr>
            <a:spLocks noGrp="1"/>
          </p:cNvSpPr>
          <p:nvPr>
            <p:ph type="sldNum" sz="quarter" idx="12"/>
          </p:nvPr>
        </p:nvSpPr>
        <p:spPr/>
        <p:txBody>
          <a:bodyPr/>
          <a:lstStyle>
            <a:lvl1pPr>
              <a:defRPr/>
            </a:lvl1pPr>
          </a:lstStyle>
          <a:p>
            <a:pPr>
              <a:defRPr/>
            </a:pPr>
            <a:fld id="{7193296C-ADFF-4C7C-B714-086CF8248272}" type="slidenum">
              <a:rPr lang="es-ES"/>
              <a:pPr>
                <a:defRPr/>
              </a:pPr>
              <a:t>‹Nº›</a:t>
            </a:fld>
            <a:endParaRPr lang="es-ES" dirty="0"/>
          </a:p>
        </p:txBody>
      </p:sp>
    </p:spTree>
    <p:extLst>
      <p:ext uri="{BB962C8B-B14F-4D97-AF65-F5344CB8AC3E}">
        <p14:creationId xmlns:p14="http://schemas.microsoft.com/office/powerpoint/2010/main" val="231294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7 Marcador de texto"/>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8B9D181-1280-40A4-9674-02249A25F192}" type="slidenum">
              <a:rPr lang="es-ES"/>
              <a:pPr>
                <a:defRPr/>
              </a:pPr>
              <a:t>‹Nº›</a:t>
            </a:fld>
            <a:endParaRPr lang="es-ES"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1" r:id="rId4"/>
    <p:sldLayoutId id="2147484057" r:id="rId5"/>
    <p:sldLayoutId id="2147484052" r:id="rId6"/>
    <p:sldLayoutId id="2147484058" r:id="rId7"/>
    <p:sldLayoutId id="2147484059" r:id="rId8"/>
    <p:sldLayoutId id="2147484060" r:id="rId9"/>
    <p:sldLayoutId id="2147484053" r:id="rId10"/>
    <p:sldLayoutId id="214748406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Videos/Facilidades%20de%20Superficie/Gas%20Lift%20System%20%20%20Weatherford%20VideosMPG.wmv" TargetMode="External"/><Relationship Id="rId2" Type="http://schemas.openxmlformats.org/officeDocument/2006/relationships/hyperlink" Target="../../../../../Vide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Videos/Facilidades%20de%20Superficie/Gas%20Lift.wm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Videos/Facilidades%20de%20Superficie/PCS%20Gas%20Lift.wm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5375275"/>
            <a:ext cx="8458200" cy="1222375"/>
          </a:xfrm>
        </p:spPr>
        <p:txBody>
          <a:bodyPr/>
          <a:lstStyle/>
          <a:p>
            <a:pPr algn="ctr">
              <a:defRPr/>
            </a:pPr>
            <a:r>
              <a:rPr lang="es-MX" sz="4800" b="1" dirty="0" smtClean="0">
                <a:effectLst>
                  <a:outerShdw blurRad="38100" dist="38100" dir="2700000" algn="tl">
                    <a:srgbClr val="000000">
                      <a:alpha val="43137"/>
                    </a:srgbClr>
                  </a:outerShdw>
                  <a:reflection blurRad="12700" stA="48000" endA="300" endPos="55000" dir="5400000" sy="-90000" algn="bl" rotWithShape="0"/>
                </a:effectLst>
              </a:rPr>
              <a:t>FACILIDADES DE SUPERFICIE  I</a:t>
            </a:r>
            <a:endParaRPr lang="es-MX" sz="48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p:txBody>
          <a:bodyPr/>
          <a:lstStyle/>
          <a:p>
            <a:pPr algn="ctr">
              <a:defRPr/>
            </a:pPr>
            <a:r>
              <a:rPr lang="es-MX" b="1" dirty="0" smtClean="0"/>
              <a:t>PRESENTACIÓN  No. </a:t>
            </a:r>
            <a:r>
              <a:rPr lang="es-MX" b="1" dirty="0"/>
              <a:t>7</a:t>
            </a:r>
            <a:endParaRPr lang="es-MX" b="1" dirty="0" smtClean="0"/>
          </a:p>
          <a:p>
            <a:pPr algn="ctr">
              <a:defRPr/>
            </a:pPr>
            <a:r>
              <a:rPr lang="es-MX" b="1" dirty="0" smtClean="0"/>
              <a:t>Quito, </a:t>
            </a:r>
            <a:r>
              <a:rPr lang="es-MX" b="1" dirty="0" smtClean="0"/>
              <a:t>28 de </a:t>
            </a:r>
            <a:r>
              <a:rPr lang="es-MX" b="1" dirty="0" smtClean="0"/>
              <a:t>Octubre</a:t>
            </a:r>
            <a:r>
              <a:rPr lang="es-MX" b="1" dirty="0" smtClean="0"/>
              <a:t> </a:t>
            </a:r>
            <a:r>
              <a:rPr lang="es-MX" b="1" dirty="0" smtClean="0"/>
              <a:t>2016</a:t>
            </a:r>
          </a:p>
        </p:txBody>
      </p:sp>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3219" y="836712"/>
            <a:ext cx="1847133" cy="265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604" t="31684" r="29361" b="14404"/>
          <a:stretch/>
        </p:blipFill>
        <p:spPr bwMode="auto">
          <a:xfrm>
            <a:off x="1331640" y="836712"/>
            <a:ext cx="2072355" cy="265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a:xfrm>
            <a:off x="304800" y="1268759"/>
            <a:ext cx="8686800" cy="5418643"/>
          </a:xfrm>
        </p:spPr>
        <p:txBody>
          <a:bodyPr/>
          <a:lstStyle/>
          <a:p>
            <a:pPr marL="0" indent="0" algn="ctr">
              <a:buNone/>
            </a:pPr>
            <a:r>
              <a:rPr lang="es-MX" b="1" dirty="0" smtClean="0">
                <a:hlinkClick r:id="rId2" action="ppaction://hlinkfile"/>
              </a:rPr>
              <a:t>PARÁMETROS PARA EL DISEÑO</a:t>
            </a:r>
          </a:p>
          <a:p>
            <a:pPr marL="514350" indent="-514350" algn="just">
              <a:buFont typeface="+mj-lt"/>
              <a:buAutoNum type="arabicPeriod"/>
            </a:pPr>
            <a:r>
              <a:rPr lang="es-MX" sz="2800" b="1" dirty="0">
                <a:hlinkClick r:id="rId2" action="ppaction://hlinkfile"/>
              </a:rPr>
              <a:t>Datos del pozo</a:t>
            </a:r>
          </a:p>
          <a:p>
            <a:pPr marL="914400" lvl="1" indent="-514350" algn="just">
              <a:buFont typeface="+mj-lt"/>
              <a:buAutoNum type="alphaLcParenR"/>
            </a:pPr>
            <a:r>
              <a:rPr lang="es-MX" sz="2200" dirty="0" smtClean="0">
                <a:hlinkClick r:id="rId2" action="ppaction://hlinkfile"/>
              </a:rPr>
              <a:t>Información del reservorio</a:t>
            </a:r>
          </a:p>
          <a:p>
            <a:pPr marL="914400" lvl="1" indent="-514350" algn="just">
              <a:buFont typeface="+mj-lt"/>
              <a:buAutoNum type="alphaLcParenR"/>
            </a:pPr>
            <a:r>
              <a:rPr lang="es-MX" sz="2200" dirty="0" smtClean="0">
                <a:hlinkClick r:id="rId2" action="ppaction://hlinkfile"/>
              </a:rPr>
              <a:t>Propiedades del fluido</a:t>
            </a:r>
          </a:p>
          <a:p>
            <a:pPr marL="914400" lvl="1" indent="-514350" algn="just">
              <a:buFont typeface="+mj-lt"/>
              <a:buAutoNum type="alphaLcParenR"/>
            </a:pPr>
            <a:r>
              <a:rPr lang="es-MX" sz="2200" dirty="0" smtClean="0">
                <a:hlinkClick r:id="rId2" action="ppaction://hlinkfile"/>
              </a:rPr>
              <a:t>Datos de producción</a:t>
            </a:r>
            <a:endParaRPr lang="es-MX" sz="2200" b="1" dirty="0">
              <a:hlinkClick r:id="rId2" action="ppaction://hlinkfile"/>
            </a:endParaRPr>
          </a:p>
          <a:p>
            <a:pPr marL="514350" indent="-514350" algn="just">
              <a:buFont typeface="+mj-lt"/>
              <a:buAutoNum type="arabicPeriod"/>
            </a:pPr>
            <a:r>
              <a:rPr lang="es-MX" sz="2800" b="1" dirty="0" smtClean="0">
                <a:hlinkClick r:id="rId2" action="ppaction://hlinkfile"/>
              </a:rPr>
              <a:t>Diagrama del pozo</a:t>
            </a:r>
          </a:p>
          <a:p>
            <a:pPr marL="914400" lvl="1" indent="-514350" algn="just">
              <a:buFont typeface="+mj-lt"/>
              <a:buAutoNum type="alphaLcPeriod"/>
            </a:pPr>
            <a:r>
              <a:rPr lang="es-MX" sz="2200" dirty="0" smtClean="0">
                <a:hlinkClick r:id="rId2" action="ppaction://hlinkfile"/>
              </a:rPr>
              <a:t>Tamaño de tubería de revestimiento y peso </a:t>
            </a:r>
          </a:p>
          <a:p>
            <a:pPr marL="914400" lvl="1" indent="-514350" algn="just">
              <a:buFont typeface="+mj-lt"/>
              <a:buAutoNum type="alphaLcPeriod"/>
            </a:pPr>
            <a:r>
              <a:rPr lang="es-MX" sz="2200" dirty="0" smtClean="0">
                <a:hlinkClick r:id="rId2" action="ppaction://hlinkfile"/>
              </a:rPr>
              <a:t>Tamaño de tubería de producción y peso</a:t>
            </a:r>
          </a:p>
          <a:p>
            <a:pPr marL="914400" lvl="1" indent="-514350" algn="just">
              <a:buFont typeface="+mj-lt"/>
              <a:buAutoNum type="alphaLcPeriod"/>
            </a:pPr>
            <a:r>
              <a:rPr lang="es-MX" sz="2200" dirty="0" smtClean="0">
                <a:hlinkClick r:id="rId2" action="ppaction://hlinkfile"/>
              </a:rPr>
              <a:t>Profundidad de asentamiento de tubería de revestimiento</a:t>
            </a:r>
          </a:p>
          <a:p>
            <a:pPr marL="914400" lvl="1" indent="-514350" algn="just">
              <a:buFont typeface="+mj-lt"/>
              <a:buAutoNum type="alphaLcPeriod"/>
            </a:pPr>
            <a:r>
              <a:rPr lang="es-MX" sz="2200" dirty="0" smtClean="0">
                <a:hlinkClick r:id="rId2" action="ppaction://hlinkfile"/>
              </a:rPr>
              <a:t>Intervalo de perforaciones</a:t>
            </a:r>
          </a:p>
          <a:p>
            <a:pPr marL="514350" indent="-514350" algn="just">
              <a:buFont typeface="+mj-lt"/>
              <a:buAutoNum type="arabicPeriod"/>
            </a:pPr>
            <a:r>
              <a:rPr lang="es-MX" sz="2800" b="1" dirty="0" smtClean="0">
                <a:hlinkClick r:id="rId2" action="ppaction://hlinkfile"/>
              </a:rPr>
              <a:t>Survey:</a:t>
            </a:r>
            <a:r>
              <a:rPr lang="es-MX" sz="2800" dirty="0" smtClean="0">
                <a:hlinkClick r:id="rId2" action="ppaction://hlinkfile"/>
              </a:rPr>
              <a:t> </a:t>
            </a:r>
            <a:r>
              <a:rPr lang="es-MX" sz="2200" dirty="0" smtClean="0">
                <a:hlinkClick r:id="rId2" action="ppaction://hlinkfile"/>
              </a:rPr>
              <a:t>Inclinación y dirección del pozo</a:t>
            </a:r>
          </a:p>
        </p:txBody>
      </p:sp>
      <p:sp>
        <p:nvSpPr>
          <p:cNvPr id="4" name="3 Flecha derecha">
            <a:hlinkClick r:id="rId3" action="ppaction://hlinkfile"/>
          </p:cNvPr>
          <p:cNvSpPr/>
          <p:nvPr/>
        </p:nvSpPr>
        <p:spPr>
          <a:xfrm>
            <a:off x="7596336" y="60932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57561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b="1" dirty="0" smtClean="0"/>
              <a:t>FACILIDADES DE SUPERFICIE I</a:t>
            </a:r>
            <a:endParaRPr lang="es-MX" b="1" dirty="0"/>
          </a:p>
        </p:txBody>
      </p:sp>
      <p:sp>
        <p:nvSpPr>
          <p:cNvPr id="3" name="2 Marcador de contenido"/>
          <p:cNvSpPr>
            <a:spLocks noGrp="1"/>
          </p:cNvSpPr>
          <p:nvPr>
            <p:ph idx="1"/>
          </p:nvPr>
        </p:nvSpPr>
        <p:spPr/>
        <p:txBody>
          <a:bodyPr/>
          <a:lstStyle/>
          <a:p>
            <a:pPr marL="0" indent="0">
              <a:buNone/>
            </a:pPr>
            <a:r>
              <a:rPr lang="es-MX" dirty="0" smtClean="0"/>
              <a:t>Información del yacimiento:</a:t>
            </a:r>
            <a:endParaRPr lang="es-MX"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08"/>
          <a:stretch/>
        </p:blipFill>
        <p:spPr bwMode="auto">
          <a:xfrm>
            <a:off x="1533525" y="2382982"/>
            <a:ext cx="6076950" cy="414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00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8686800" cy="838200"/>
          </a:xfrm>
        </p:spPr>
        <p:txBody>
          <a:bodyPr/>
          <a:lstStyle/>
          <a:p>
            <a:pPr algn="ctr"/>
            <a:r>
              <a:rPr lang="es-MX" dirty="0" smtClean="0"/>
              <a:t>FACILIDADES DE SUPERFICIE</a:t>
            </a:r>
            <a:endParaRPr lang="es-MX" dirty="0"/>
          </a:p>
        </p:txBody>
      </p:sp>
      <p:sp>
        <p:nvSpPr>
          <p:cNvPr id="3" name="2 Marcador de contenido"/>
          <p:cNvSpPr>
            <a:spLocks noGrp="1"/>
          </p:cNvSpPr>
          <p:nvPr>
            <p:ph idx="1"/>
          </p:nvPr>
        </p:nvSpPr>
        <p:spPr/>
        <p:txBody>
          <a:bodyPr/>
          <a:lstStyle/>
          <a:p>
            <a:pPr marL="0" indent="0">
              <a:buNone/>
            </a:pPr>
            <a:r>
              <a:rPr lang="es-MX" dirty="0" smtClean="0"/>
              <a:t>. </a:t>
            </a:r>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1738" y="2373089"/>
            <a:ext cx="1658937"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235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86800" cy="838200"/>
          </a:xfrm>
        </p:spPr>
        <p:txBody>
          <a:bodyPr/>
          <a:lstStyle/>
          <a:p>
            <a:pPr algn="ctr"/>
            <a:r>
              <a:rPr lang="es-MX" dirty="0" smtClean="0"/>
              <a:t>FACILIDADES DE SUPERFICIE</a:t>
            </a:r>
            <a:endParaRPr lang="es-MX" dirty="0"/>
          </a:p>
        </p:txBody>
      </p:sp>
      <p:sp>
        <p:nvSpPr>
          <p:cNvPr id="3" name="2 Marcador de contenido"/>
          <p:cNvSpPr>
            <a:spLocks noGrp="1"/>
          </p:cNvSpPr>
          <p:nvPr>
            <p:ph idx="1"/>
          </p:nvPr>
        </p:nvSpPr>
        <p:spPr>
          <a:xfrm>
            <a:off x="251520" y="1554163"/>
            <a:ext cx="8686800" cy="4525962"/>
          </a:xfrm>
        </p:spPr>
        <p:txBody>
          <a:bodyPr/>
          <a:lstStyle/>
          <a:p>
            <a:pPr marL="0" indent="0">
              <a:buNone/>
            </a:pPr>
            <a:r>
              <a:rPr lang="es-MX" dirty="0" smtClean="0"/>
              <a:t>. </a:t>
            </a:r>
          </a:p>
          <a:p>
            <a:pPr marL="0" indent="0">
              <a:buNone/>
            </a:pPr>
            <a:r>
              <a:rPr lang="es-ES" dirty="0" smtClean="0"/>
              <a:t>Una </a:t>
            </a:r>
            <a:r>
              <a:rPr lang="es-ES" dirty="0"/>
              <a:t>instalación de LAG consta básicamente de la sarta de producción y  mandriles, la línea de flujo, el separador, los equipos de medición y control, la planta compresora o fuente de gas de levantamiento de alta presión y las líneas de distribución del gas.</a:t>
            </a:r>
            <a:endParaRPr lang="es-MX" dirty="0"/>
          </a:p>
          <a:p>
            <a:pPr marL="0" indent="0">
              <a:buNone/>
            </a:pPr>
            <a:endParaRPr lang="es-MX" dirty="0"/>
          </a:p>
        </p:txBody>
      </p:sp>
    </p:spTree>
    <p:extLst>
      <p:ext uri="{BB962C8B-B14F-4D97-AF65-F5344CB8AC3E}">
        <p14:creationId xmlns:p14="http://schemas.microsoft.com/office/powerpoint/2010/main" val="2347110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Título"/>
          <p:cNvSpPr>
            <a:spLocks noGrp="1"/>
          </p:cNvSpPr>
          <p:nvPr>
            <p:ph type="title"/>
          </p:nvPr>
        </p:nvSpPr>
        <p:spPr>
          <a:xfrm>
            <a:off x="304800" y="260648"/>
            <a:ext cx="8686800" cy="838200"/>
          </a:xfrm>
        </p:spPr>
        <p:txBody>
          <a:bodyPr/>
          <a:lstStyle/>
          <a:p>
            <a:pPr algn="ctr" eaLnBrk="1" fontAlgn="auto" hangingPunct="1">
              <a:spcAft>
                <a:spcPts val="0"/>
              </a:spcAft>
              <a:defRPr/>
            </a:pPr>
            <a:r>
              <a:rPr lang="es-MX" sz="4000" b="1" u="sng" dirty="0" smtClean="0"/>
              <a:t>FACILIDADES DE SUPERFICIE I</a:t>
            </a:r>
          </a:p>
        </p:txBody>
      </p:sp>
      <p:sp>
        <p:nvSpPr>
          <p:cNvPr id="16387" name="4 Marcador de contenido"/>
          <p:cNvSpPr>
            <a:spLocks noGrp="1"/>
          </p:cNvSpPr>
          <p:nvPr>
            <p:ph idx="1"/>
          </p:nvPr>
        </p:nvSpPr>
        <p:spPr>
          <a:xfrm>
            <a:off x="900113" y="1125538"/>
            <a:ext cx="7343775" cy="5254625"/>
          </a:xfrm>
        </p:spPr>
        <p:txBody>
          <a:bodyPr/>
          <a:lstStyle/>
          <a:p>
            <a:pPr marL="0" indent="0">
              <a:buFont typeface="Wingdings 2" pitchFamily="18" charset="2"/>
              <a:buNone/>
              <a:defRPr/>
            </a:pPr>
            <a:endParaRPr lang="es-MX" sz="2800" b="1" dirty="0" smtClean="0"/>
          </a:p>
          <a:p>
            <a:pPr marL="0" indent="0">
              <a:buFont typeface="Wingdings 2" pitchFamily="18" charset="2"/>
              <a:buNone/>
              <a:defRPr/>
            </a:pPr>
            <a:endParaRPr lang="es-MX" sz="2800" b="1" dirty="0"/>
          </a:p>
          <a:p>
            <a:pPr marL="0" indent="0">
              <a:buFont typeface="Wingdings 2" pitchFamily="18" charset="2"/>
              <a:buNone/>
              <a:defRPr/>
            </a:pPr>
            <a:r>
              <a:rPr lang="es-MX" sz="2800" b="1" dirty="0" smtClean="0"/>
              <a:t>COMPONENTES</a:t>
            </a:r>
            <a:r>
              <a:rPr lang="es-MX" sz="2800" dirty="0" smtClean="0"/>
              <a:t> :</a:t>
            </a:r>
          </a:p>
          <a:p>
            <a:pPr marL="0" indent="0">
              <a:buFont typeface="Wingdings 2" pitchFamily="18" charset="2"/>
              <a:buNone/>
              <a:defRPr/>
            </a:pPr>
            <a:endParaRPr lang="es-MX" sz="2800" dirty="0" smtClean="0"/>
          </a:p>
          <a:p>
            <a:pPr marL="1428750" lvl="2" indent="-514350">
              <a:buFont typeface="+mj-lt"/>
              <a:buAutoNum type="arabicPeriod"/>
              <a:defRPr/>
            </a:pPr>
            <a:r>
              <a:rPr lang="es-MX" sz="3200" dirty="0" smtClean="0"/>
              <a:t>Equipo de superficie</a:t>
            </a:r>
          </a:p>
          <a:p>
            <a:pPr marL="1428750" lvl="2" indent="-514350">
              <a:buFont typeface="+mj-lt"/>
              <a:buAutoNum type="arabicPeriod"/>
              <a:defRPr/>
            </a:pPr>
            <a:endParaRPr lang="es-MX" sz="3200" dirty="0" smtClean="0"/>
          </a:p>
          <a:p>
            <a:pPr marL="1428750" lvl="2" indent="-514350">
              <a:buFont typeface="+mj-lt"/>
              <a:buAutoNum type="arabicPeriod"/>
              <a:defRPr/>
            </a:pPr>
            <a:r>
              <a:rPr lang="es-MX" sz="3200" dirty="0" smtClean="0"/>
              <a:t>Equipo de subsuelo</a:t>
            </a:r>
          </a:p>
          <a:p>
            <a:pPr marL="0" indent="0">
              <a:buFont typeface="Wingdings 2" pitchFamily="18" charset="2"/>
              <a:buNone/>
              <a:defRPr/>
            </a:pPr>
            <a:endParaRPr lang="es-MX" sz="1200" dirty="0" smtClean="0"/>
          </a:p>
        </p:txBody>
      </p:sp>
    </p:spTree>
    <p:extLst>
      <p:ext uri="{BB962C8B-B14F-4D97-AF65-F5344CB8AC3E}">
        <p14:creationId xmlns:p14="http://schemas.microsoft.com/office/powerpoint/2010/main" val="223688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a:xfrm>
            <a:off x="251520" y="1268760"/>
            <a:ext cx="8686800" cy="5400600"/>
          </a:xfrm>
        </p:spPr>
        <p:txBody>
          <a:bodyPr/>
          <a:lstStyle/>
          <a:p>
            <a:pPr marL="0" indent="0" algn="ctr">
              <a:buNone/>
            </a:pPr>
            <a:r>
              <a:rPr lang="es-MX" b="1" dirty="0"/>
              <a:t>EQUIPO DE SUBSUELO </a:t>
            </a:r>
            <a:endParaRPr lang="es-MX" dirty="0"/>
          </a:p>
          <a:p>
            <a:r>
              <a:rPr lang="es-MX" sz="2400" b="1" dirty="0"/>
              <a:t> </a:t>
            </a:r>
            <a:r>
              <a:rPr lang="es-MX" sz="2400" b="1" dirty="0" smtClean="0"/>
              <a:t>-</a:t>
            </a:r>
            <a:r>
              <a:rPr lang="es-MX" sz="2400" dirty="0" smtClean="0"/>
              <a:t>Mandriles</a:t>
            </a:r>
            <a:endParaRPr lang="es-MX" sz="2400" dirty="0"/>
          </a:p>
          <a:p>
            <a:r>
              <a:rPr lang="es-MX" sz="2400" dirty="0"/>
              <a:t>-Válvula Operativa</a:t>
            </a:r>
          </a:p>
          <a:p>
            <a:r>
              <a:rPr lang="es-MX" sz="2400" dirty="0"/>
              <a:t>-Válvula de descarga</a:t>
            </a:r>
          </a:p>
          <a:p>
            <a:r>
              <a:rPr lang="es-MX" sz="2400" dirty="0"/>
              <a:t>-Niple de asiento: permite fijar el Standing valve en el tubing-</a:t>
            </a:r>
          </a:p>
          <a:p>
            <a:r>
              <a:rPr lang="es-MX" sz="2400" dirty="0"/>
              <a:t>-Standing Valve: Accesorio que se emplea en instalaciones de gas intermitente, permite acumular el fluido en el tubing, sellar la salida del gas hacia la formación.</a:t>
            </a:r>
          </a:p>
          <a:p>
            <a:r>
              <a:rPr lang="es-MX" sz="2400" dirty="0" smtClean="0"/>
              <a:t>Tubería de producción</a:t>
            </a:r>
            <a:endParaRPr lang="es-MX" sz="2400" dirty="0"/>
          </a:p>
          <a:p>
            <a:r>
              <a:rPr lang="es-MX" sz="2400" dirty="0"/>
              <a:t> </a:t>
            </a:r>
            <a:r>
              <a:rPr lang="es-MX" sz="2400" dirty="0" smtClean="0"/>
              <a:t>Tubería de revestimiento o Casing</a:t>
            </a:r>
            <a:endParaRPr lang="es-MX" sz="2400" dirty="0"/>
          </a:p>
          <a:p>
            <a:endParaRPr lang="es-MX" dirty="0"/>
          </a:p>
        </p:txBody>
      </p:sp>
    </p:spTree>
    <p:extLst>
      <p:ext uri="{BB962C8B-B14F-4D97-AF65-F5344CB8AC3E}">
        <p14:creationId xmlns:p14="http://schemas.microsoft.com/office/powerpoint/2010/main" val="882974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SUPERICIE I</a:t>
            </a:r>
            <a:endParaRPr lang="es-MX" dirty="0"/>
          </a:p>
        </p:txBody>
      </p:sp>
      <p:sp>
        <p:nvSpPr>
          <p:cNvPr id="3" name="2 Marcador de contenido"/>
          <p:cNvSpPr>
            <a:spLocks noGrp="1"/>
          </p:cNvSpPr>
          <p:nvPr>
            <p:ph idx="1"/>
          </p:nvPr>
        </p:nvSpPr>
        <p:spPr/>
        <p:txBody>
          <a:bodyPr/>
          <a:lstStyle/>
          <a:p>
            <a:pPr marL="0" indent="0" algn="ctr">
              <a:buNone/>
            </a:pPr>
            <a:r>
              <a:rPr lang="es-MX" sz="2400" dirty="0" smtClean="0"/>
              <a:t>Tubular        y        Anular</a:t>
            </a:r>
            <a:endParaRPr lang="es-MX" sz="2400" dirty="0"/>
          </a:p>
        </p:txBody>
      </p:sp>
      <p:pic>
        <p:nvPicPr>
          <p:cNvPr id="7" name="6 Imagen" descr="http://htmlimg1.scribdassets.com/91r28rlhj4khkfv/images/28-63a1612939/000.jpg"/>
          <p:cNvPicPr/>
          <p:nvPr/>
        </p:nvPicPr>
        <p:blipFill>
          <a:blip r:embed="rId2" cstate="print"/>
          <a:srcRect l="23139" t="18594" r="41164"/>
          <a:stretch>
            <a:fillRect/>
          </a:stretch>
        </p:blipFill>
        <p:spPr bwMode="auto">
          <a:xfrm>
            <a:off x="2771800" y="2400935"/>
            <a:ext cx="3626272" cy="3153704"/>
          </a:xfrm>
          <a:prstGeom prst="rect">
            <a:avLst/>
          </a:prstGeom>
          <a:noFill/>
          <a:ln w="9525">
            <a:noFill/>
            <a:miter lim="800000"/>
            <a:headEnd/>
            <a:tailEnd/>
          </a:ln>
        </p:spPr>
      </p:pic>
    </p:spTree>
    <p:extLst>
      <p:ext uri="{BB962C8B-B14F-4D97-AF65-F5344CB8AC3E}">
        <p14:creationId xmlns:p14="http://schemas.microsoft.com/office/powerpoint/2010/main" val="2226242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MX" dirty="0" smtClean="0"/>
              <a:t>FACILIDADES DE PRODUCCIÓN</a:t>
            </a:r>
            <a:endParaRPr lang="es-MX" dirty="0"/>
          </a:p>
        </p:txBody>
      </p:sp>
      <p:sp>
        <p:nvSpPr>
          <p:cNvPr id="3" name="2 Marcador de contenido"/>
          <p:cNvSpPr>
            <a:spLocks noGrp="1"/>
          </p:cNvSpPr>
          <p:nvPr>
            <p:ph idx="1"/>
          </p:nvPr>
        </p:nvSpPr>
        <p:spPr>
          <a:xfrm>
            <a:off x="304800" y="1340768"/>
            <a:ext cx="8686800" cy="5187206"/>
          </a:xfrm>
        </p:spPr>
        <p:txBody>
          <a:bodyPr/>
          <a:lstStyle/>
          <a:p>
            <a:pPr marL="0" indent="0" algn="ctr">
              <a:buNone/>
            </a:pPr>
            <a:r>
              <a:rPr lang="es-MX" b="1" dirty="0" smtClean="0"/>
              <a:t>COMPONENTES </a:t>
            </a:r>
            <a:r>
              <a:rPr lang="es-MX" b="1" dirty="0"/>
              <a:t>DE SUPERFICIE GAS LIFT</a:t>
            </a:r>
            <a:endParaRPr lang="es-MX" sz="2800" dirty="0"/>
          </a:p>
          <a:p>
            <a:r>
              <a:rPr lang="es-MX" sz="2000" dirty="0" smtClean="0"/>
              <a:t>Equipos de compresión de gas (compresores)</a:t>
            </a:r>
          </a:p>
          <a:p>
            <a:r>
              <a:rPr lang="es-MX" sz="2000" dirty="0" smtClean="0"/>
              <a:t>Separador de gas o scrubber</a:t>
            </a:r>
          </a:p>
          <a:p>
            <a:r>
              <a:rPr lang="es-MX" sz="2000" dirty="0" smtClean="0"/>
              <a:t>Equipo para el tratamiento del gas</a:t>
            </a:r>
            <a:endParaRPr lang="es-MX" sz="2000" dirty="0"/>
          </a:p>
          <a:p>
            <a:r>
              <a:rPr lang="es-MX" sz="2000" dirty="0" smtClean="0"/>
              <a:t>-</a:t>
            </a:r>
            <a:r>
              <a:rPr lang="es-MX" sz="2000" dirty="0"/>
              <a:t>Válvula Maestra: Una válvula de control direccional usada en sistemas hidráulicos y neumáticos.</a:t>
            </a:r>
          </a:p>
          <a:p>
            <a:r>
              <a:rPr lang="es-MX" sz="2000" dirty="0"/>
              <a:t> </a:t>
            </a:r>
            <a:r>
              <a:rPr lang="es-MX" sz="2000" dirty="0" smtClean="0"/>
              <a:t>-</a:t>
            </a:r>
            <a:r>
              <a:rPr lang="es-MX" sz="2000" dirty="0"/>
              <a:t>Controlador Electrónico de Inyección: Se encarga de controlar por tiempo la apertura y cierre de la válvula </a:t>
            </a:r>
            <a:r>
              <a:rPr lang="es-MX" sz="2000" dirty="0" smtClean="0"/>
              <a:t>motora</a:t>
            </a:r>
            <a:endParaRPr lang="es-MX" sz="2000" dirty="0"/>
          </a:p>
          <a:p>
            <a:r>
              <a:rPr lang="es-MX" sz="2000" dirty="0"/>
              <a:t>-Válvula Motora: Permite el ingreso del gas inyectado hacia el fondo del pozo ya sea </a:t>
            </a:r>
            <a:r>
              <a:rPr lang="es-MX" sz="2000" dirty="0" smtClean="0"/>
              <a:t>a través </a:t>
            </a:r>
            <a:r>
              <a:rPr lang="es-MX" sz="2000" dirty="0"/>
              <a:t>de la tubería y o casing</a:t>
            </a:r>
            <a:r>
              <a:rPr lang="es-MX" sz="2000" dirty="0" smtClean="0"/>
              <a:t>.</a:t>
            </a:r>
            <a:endParaRPr lang="es-MX" sz="2000" dirty="0"/>
          </a:p>
          <a:p>
            <a:r>
              <a:rPr lang="es-MX" sz="2000" dirty="0"/>
              <a:t>-Estrangulador de Flujo: Regula el paso de gas </a:t>
            </a:r>
            <a:r>
              <a:rPr lang="es-MX" sz="2000" dirty="0" smtClean="0"/>
              <a:t>a través </a:t>
            </a:r>
            <a:r>
              <a:rPr lang="es-MX" sz="2000" dirty="0"/>
              <a:t>del macarroni y o casing en el anular</a:t>
            </a:r>
            <a:r>
              <a:rPr lang="es-MX" sz="2000" dirty="0" smtClean="0"/>
              <a:t>.</a:t>
            </a:r>
            <a:endParaRPr lang="es-MX" sz="2000" dirty="0"/>
          </a:p>
          <a:p>
            <a:r>
              <a:rPr lang="es-MX" sz="2000" dirty="0"/>
              <a:t>-Panel </a:t>
            </a:r>
            <a:r>
              <a:rPr lang="es-MX" sz="2000" dirty="0" smtClean="0"/>
              <a:t>Solar y tableros de control</a:t>
            </a:r>
            <a:endParaRPr lang="es-MX" sz="2000" dirty="0"/>
          </a:p>
          <a:p>
            <a:r>
              <a:rPr lang="es-MX" sz="2000" dirty="0"/>
              <a:t>-Depurador de líquidos y Regulador de Gas</a:t>
            </a:r>
            <a:r>
              <a:rPr lang="es-MX" sz="2000" dirty="0" smtClean="0"/>
              <a:t>.</a:t>
            </a:r>
            <a:endParaRPr lang="es-MX" sz="2000" dirty="0"/>
          </a:p>
        </p:txBody>
      </p:sp>
    </p:spTree>
    <p:extLst>
      <p:ext uri="{BB962C8B-B14F-4D97-AF65-F5344CB8AC3E}">
        <p14:creationId xmlns:p14="http://schemas.microsoft.com/office/powerpoint/2010/main" val="157418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18723"/>
            <a:ext cx="2970240" cy="232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51520" y="332656"/>
            <a:ext cx="8686800" cy="838200"/>
          </a:xfrm>
        </p:spPr>
        <p:txBody>
          <a:bodyPr/>
          <a:lstStyle/>
          <a:p>
            <a:pPr algn="ctr"/>
            <a:r>
              <a:rPr lang="es-MX" dirty="0" smtClean="0"/>
              <a:t>Facilidades de superficie i</a:t>
            </a:r>
            <a:endParaRPr lang="es-MX"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47" y="980728"/>
            <a:ext cx="2921818" cy="154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p:txBody>
          <a:bodyPr/>
          <a:lstStyle/>
          <a:p>
            <a:pPr marL="0" indent="0">
              <a:buNone/>
            </a:pPr>
            <a:r>
              <a:rPr lang="es-MX" b="1" dirty="0" smtClean="0"/>
              <a:t>COMPRESORES:</a:t>
            </a:r>
          </a:p>
          <a:p>
            <a:pPr marL="0" indent="0">
              <a:buNone/>
            </a:pPr>
            <a:endParaRPr lang="es-MX" sz="2000" b="1" dirty="0" smtClean="0"/>
          </a:p>
          <a:p>
            <a:pPr marL="971550" lvl="1" indent="-514350">
              <a:buFont typeface="+mj-lt"/>
              <a:buAutoNum type="arabicPeriod"/>
            </a:pPr>
            <a:r>
              <a:rPr lang="es-MX" b="1" dirty="0" smtClean="0"/>
              <a:t>De desplazamiento positivo</a:t>
            </a:r>
            <a:r>
              <a:rPr lang="es-MX" dirty="0" smtClean="0"/>
              <a:t>: alternativos o de émbolo, de tornillo, etc</a:t>
            </a:r>
          </a:p>
          <a:p>
            <a:pPr marL="971550" lvl="1" indent="-514350">
              <a:buFont typeface="+mj-lt"/>
              <a:buAutoNum type="arabicPeriod"/>
            </a:pPr>
            <a:endParaRPr lang="es-MX" dirty="0" smtClean="0"/>
          </a:p>
          <a:p>
            <a:pPr marL="971550" lvl="1" indent="-514350">
              <a:buFont typeface="+mj-lt"/>
              <a:buAutoNum type="arabicPeriod"/>
            </a:pPr>
            <a:r>
              <a:rPr lang="es-MX" b="1" dirty="0" smtClean="0"/>
              <a:t>De desplazamiento no positivo</a:t>
            </a:r>
            <a:r>
              <a:rPr lang="es-MX" dirty="0" smtClean="0"/>
              <a:t> o centrífugos</a:t>
            </a:r>
            <a:endParaRPr lang="es-MX" dirty="0"/>
          </a:p>
          <a:p>
            <a:pPr>
              <a:buFont typeface="Wingdings" panose="05000000000000000000" pitchFamily="2" charset="2"/>
              <a:buChar char="q"/>
            </a:pPr>
            <a:endParaRPr lang="es-MX"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197" y="4585921"/>
            <a:ext cx="2448272" cy="219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37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p:txBody>
          <a:bodyPr/>
          <a:lstStyle/>
          <a:p>
            <a:pPr marL="0" indent="0">
              <a:buNone/>
            </a:pPr>
            <a:r>
              <a:rPr lang="es-MX" dirty="0" smtClean="0"/>
              <a:t>.</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26114"/>
            <a:ext cx="7812360" cy="585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9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Título"/>
          <p:cNvSpPr>
            <a:spLocks noGrp="1"/>
          </p:cNvSpPr>
          <p:nvPr>
            <p:ph type="title"/>
          </p:nvPr>
        </p:nvSpPr>
        <p:spPr>
          <a:xfrm>
            <a:off x="304800" y="260648"/>
            <a:ext cx="8686800" cy="838200"/>
          </a:xfrm>
        </p:spPr>
        <p:txBody>
          <a:bodyPr rtlCol="0"/>
          <a:lstStyle/>
          <a:p>
            <a:pPr algn="ctr" eaLnBrk="1" fontAlgn="auto" hangingPunct="1">
              <a:spcAft>
                <a:spcPts val="0"/>
              </a:spcAft>
              <a:defRPr/>
            </a:pPr>
            <a:r>
              <a:rPr lang="es-MX" b="1" u="sng" dirty="0" smtClean="0"/>
              <a:t>FACILIDADES DE SUPERFICIE I</a:t>
            </a:r>
          </a:p>
        </p:txBody>
      </p:sp>
      <p:sp>
        <p:nvSpPr>
          <p:cNvPr id="4099" name="4 Marcador de contenido"/>
          <p:cNvSpPr>
            <a:spLocks noGrp="1"/>
          </p:cNvSpPr>
          <p:nvPr>
            <p:ph idx="1"/>
          </p:nvPr>
        </p:nvSpPr>
        <p:spPr>
          <a:xfrm>
            <a:off x="304800" y="1268760"/>
            <a:ext cx="8686800" cy="4525962"/>
          </a:xfrm>
        </p:spPr>
        <p:txBody>
          <a:bodyPr rtlCol="0">
            <a:normAutofit fontScale="85000" lnSpcReduction="10000"/>
          </a:bodyPr>
          <a:lstStyle/>
          <a:p>
            <a:pPr marL="0" indent="0" algn="ctr" eaLnBrk="1" fontAlgn="auto" hangingPunct="1">
              <a:spcAft>
                <a:spcPts val="0"/>
              </a:spcAft>
              <a:buFontTx/>
              <a:buNone/>
              <a:defRPr/>
            </a:pPr>
            <a:r>
              <a:rPr lang="es-MX" sz="2800" b="1" dirty="0" smtClean="0"/>
              <a:t>CODIGO – PTR714</a:t>
            </a:r>
          </a:p>
          <a:p>
            <a:pPr marL="0" indent="0" algn="ctr" eaLnBrk="1" fontAlgn="auto" hangingPunct="1">
              <a:spcAft>
                <a:spcPts val="0"/>
              </a:spcAft>
              <a:buFontTx/>
              <a:buNone/>
              <a:defRPr/>
            </a:pPr>
            <a:r>
              <a:rPr lang="es-MX" dirty="0" smtClean="0"/>
              <a:t>Período 2016A</a:t>
            </a:r>
          </a:p>
          <a:p>
            <a:pPr marL="0" indent="0" algn="ctr" eaLnBrk="1" fontAlgn="auto" hangingPunct="1">
              <a:spcAft>
                <a:spcPts val="0"/>
              </a:spcAft>
              <a:buFontTx/>
              <a:buNone/>
              <a:defRPr/>
            </a:pPr>
            <a:endParaRPr lang="es-MX" b="1" dirty="0" smtClean="0"/>
          </a:p>
          <a:p>
            <a:pPr marL="0" indent="0" algn="ctr" eaLnBrk="1" fontAlgn="auto" hangingPunct="1">
              <a:spcAft>
                <a:spcPts val="0"/>
              </a:spcAft>
              <a:buFontTx/>
              <a:buNone/>
              <a:defRPr/>
            </a:pPr>
            <a:r>
              <a:rPr lang="es-MX" b="1" dirty="0" smtClean="0"/>
              <a:t>ING. ALVARO GALLEGOS ERAS, MSc.</a:t>
            </a:r>
          </a:p>
          <a:p>
            <a:pPr marL="0" indent="0" algn="ctr" eaLnBrk="1" fontAlgn="auto" hangingPunct="1">
              <a:spcAft>
                <a:spcPts val="0"/>
              </a:spcAft>
              <a:buFontTx/>
              <a:buNone/>
              <a:defRPr/>
            </a:pPr>
            <a:endParaRPr lang="es-MX" dirty="0" smtClean="0"/>
          </a:p>
          <a:p>
            <a:pPr marL="0" indent="0" algn="ctr" eaLnBrk="1" fontAlgn="auto" hangingPunct="1">
              <a:spcAft>
                <a:spcPts val="0"/>
              </a:spcAft>
              <a:buFontTx/>
              <a:buNone/>
              <a:defRPr/>
            </a:pPr>
            <a:r>
              <a:rPr lang="es-MX" dirty="0" smtClean="0"/>
              <a:t>ESCUELA POLITECNICA NACIONAL</a:t>
            </a:r>
          </a:p>
          <a:p>
            <a:pPr marL="0" indent="0" algn="ctr" eaLnBrk="1" fontAlgn="auto" hangingPunct="1">
              <a:spcAft>
                <a:spcPts val="0"/>
              </a:spcAft>
              <a:buFontTx/>
              <a:buNone/>
              <a:defRPr/>
            </a:pPr>
            <a:endParaRPr lang="es-MX" dirty="0" smtClean="0"/>
          </a:p>
          <a:p>
            <a:pPr marL="0" indent="0" algn="ctr" eaLnBrk="1" fontAlgn="auto" hangingPunct="1">
              <a:spcAft>
                <a:spcPts val="0"/>
              </a:spcAft>
              <a:buFontTx/>
              <a:buNone/>
              <a:defRPr/>
            </a:pPr>
            <a:r>
              <a:rPr lang="es-MX" dirty="0" smtClean="0"/>
              <a:t>FACULTAD DE INGENIERÍA EN GEOLOGÍA Y PETRÓLEOS</a:t>
            </a:r>
          </a:p>
          <a:p>
            <a:pPr marL="0" indent="0" algn="ctr" eaLnBrk="1" fontAlgn="auto" hangingPunct="1">
              <a:spcAft>
                <a:spcPts val="0"/>
              </a:spcAft>
              <a:buFontTx/>
              <a:buNone/>
              <a:defRPr/>
            </a:pPr>
            <a:endParaRPr lang="es-MX" dirty="0" smtClean="0"/>
          </a:p>
          <a:p>
            <a:pPr marL="0" indent="0" algn="ctr" eaLnBrk="1" fontAlgn="auto" hangingPunct="1">
              <a:spcAft>
                <a:spcPts val="0"/>
              </a:spcAft>
              <a:buFontTx/>
              <a:buNone/>
              <a:defRPr/>
            </a:pPr>
            <a:r>
              <a:rPr lang="es-MX" b="1" dirty="0" smtClean="0"/>
              <a:t>INGENIERÍA DE PETRÓLEOS</a:t>
            </a:r>
          </a:p>
          <a:p>
            <a:pPr marL="0" indent="0" algn="ctr" eaLnBrk="1" fontAlgn="auto" hangingPunct="1">
              <a:spcAft>
                <a:spcPts val="0"/>
              </a:spcAft>
              <a:buFontTx/>
              <a:buNone/>
              <a:defRPr/>
            </a:pPr>
            <a:endParaRPr lang="es-MX" dirty="0" smtClean="0"/>
          </a:p>
          <a:p>
            <a:pPr marL="0" indent="0" algn="ctr" eaLnBrk="1" fontAlgn="auto" hangingPunct="1">
              <a:spcAft>
                <a:spcPts val="0"/>
              </a:spcAft>
              <a:buFontTx/>
              <a:buNone/>
              <a:defRPr/>
            </a:pPr>
            <a:endParaRPr lang="es-MX"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MX" dirty="0" smtClean="0"/>
              <a:t>FACILIDADES DE SUPERFICIE</a:t>
            </a:r>
            <a:endParaRPr lang="es-MX" dirty="0"/>
          </a:p>
        </p:txBody>
      </p:sp>
      <p:sp>
        <p:nvSpPr>
          <p:cNvPr id="3" name="2 Marcador de contenido"/>
          <p:cNvSpPr>
            <a:spLocks noGrp="1"/>
          </p:cNvSpPr>
          <p:nvPr>
            <p:ph idx="1"/>
          </p:nvPr>
        </p:nvSpPr>
        <p:spPr/>
        <p:txBody>
          <a:bodyPr/>
          <a:lstStyle/>
          <a:p>
            <a:pPr marL="0" indent="0">
              <a:buNone/>
            </a:pPr>
            <a:r>
              <a:rPr lang="es-MX" dirty="0" smtClean="0"/>
              <a:t>. </a:t>
            </a:r>
            <a:endParaRPr lang="es-MX"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64533"/>
            <a:ext cx="7586449" cy="526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277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p:txBody>
          <a:bodyPr/>
          <a:lstStyle/>
          <a:p>
            <a:pPr marL="0" indent="0">
              <a:buNone/>
            </a:pPr>
            <a:r>
              <a:rPr lang="es-MX" dirty="0" smtClean="0"/>
              <a:t>.</a:t>
            </a:r>
            <a:endParaRPr lang="es-MX"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132765"/>
            <a:ext cx="7570292" cy="280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463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a:xfrm>
            <a:off x="304800" y="1052736"/>
            <a:ext cx="8686800" cy="5616624"/>
          </a:xfrm>
        </p:spPr>
        <p:txBody>
          <a:bodyPr/>
          <a:lstStyle/>
          <a:p>
            <a:pPr marL="0" indent="0" algn="ctr">
              <a:buNone/>
            </a:pPr>
            <a:endParaRPr lang="es-MX" sz="2800" b="1" dirty="0" smtClean="0"/>
          </a:p>
          <a:p>
            <a:pPr marL="0" indent="0" algn="ctr">
              <a:buNone/>
            </a:pPr>
            <a:r>
              <a:rPr lang="es-MX" sz="2800" b="1" dirty="0" smtClean="0"/>
              <a:t>Válvulas </a:t>
            </a:r>
            <a:r>
              <a:rPr lang="es-MX" sz="2800" b="1" dirty="0"/>
              <a:t>de Gas </a:t>
            </a:r>
            <a:r>
              <a:rPr lang="es-MX" sz="2800" b="1" dirty="0" smtClean="0"/>
              <a:t>Lift</a:t>
            </a:r>
          </a:p>
          <a:p>
            <a:pPr marL="0" indent="0" algn="ctr">
              <a:buNone/>
            </a:pPr>
            <a:endParaRPr lang="es-MX" sz="2800" dirty="0"/>
          </a:p>
          <a:p>
            <a:r>
              <a:rPr lang="es-MX" sz="2000" dirty="0"/>
              <a:t>Es un regulador de presión, aguas abajo se encarga de vencer la presión de apertura de la válvula para permitir el ingreso del gas inyectado para aligerar la columna de fluido, las válvulas pueden ser operadas por presión de inyección u operadas por producción</a:t>
            </a:r>
            <a:r>
              <a:rPr lang="es-MX" sz="2000" u="sng" dirty="0" smtClean="0"/>
              <a:t>.</a:t>
            </a:r>
            <a:endParaRPr lang="es-MX" sz="2000" u="sng" dirty="0"/>
          </a:p>
        </p:txBody>
      </p:sp>
    </p:spTree>
    <p:extLst>
      <p:ext uri="{BB962C8B-B14F-4D97-AF65-F5344CB8AC3E}">
        <p14:creationId xmlns:p14="http://schemas.microsoft.com/office/powerpoint/2010/main" val="1635080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SUPERFICIE I</a:t>
            </a:r>
            <a:endParaRPr lang="es-MX"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907620"/>
            <a:ext cx="6276191" cy="381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360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p:txBody>
          <a:bodyPr/>
          <a:lstStyle/>
          <a:p>
            <a:pPr marL="0" indent="0">
              <a:buNone/>
            </a:pPr>
            <a:r>
              <a:rPr lang="es-MX" dirty="0" smtClean="0"/>
              <a:t>. </a:t>
            </a:r>
            <a:endParaRPr lang="es-MX"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214740"/>
            <a:ext cx="4895019" cy="402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428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14536"/>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a:xfrm>
            <a:off x="205680" y="1554163"/>
            <a:ext cx="8686800" cy="4525962"/>
          </a:xfrm>
        </p:spPr>
        <p:txBody>
          <a:bodyPr/>
          <a:lstStyle/>
          <a:p>
            <a:pPr marL="0" indent="0">
              <a:buNone/>
            </a:pPr>
            <a:r>
              <a:rPr lang="es-MX" dirty="0" smtClean="0"/>
              <a:t>.</a:t>
            </a:r>
            <a:endParaRPr lang="es-MX" dirty="0"/>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214" y="1924334"/>
            <a:ext cx="5975130" cy="412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744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86800" cy="838200"/>
          </a:xfrm>
        </p:spPr>
        <p:txBody>
          <a:bodyPr>
            <a:normAutofit/>
          </a:bodyPr>
          <a:lstStyle/>
          <a:p>
            <a:pPr algn="ctr"/>
            <a:r>
              <a:rPr lang="es-MX" sz="4000" b="1" dirty="0" smtClean="0"/>
              <a:t>FACILIDADES DE SUPERFICIE I</a:t>
            </a:r>
            <a:endParaRPr lang="es-MX" sz="4000" b="1" dirty="0"/>
          </a:p>
        </p:txBody>
      </p:sp>
      <p:sp>
        <p:nvSpPr>
          <p:cNvPr id="3" name="2 Marcador de contenido"/>
          <p:cNvSpPr>
            <a:spLocks noGrp="1"/>
          </p:cNvSpPr>
          <p:nvPr>
            <p:ph idx="1"/>
          </p:nvPr>
        </p:nvSpPr>
        <p:spPr/>
        <p:txBody>
          <a:bodyPr/>
          <a:lstStyle/>
          <a:p>
            <a:pPr marL="0" indent="0">
              <a:buNone/>
            </a:pPr>
            <a:r>
              <a:rPr lang="es-MX" dirty="0" smtClean="0"/>
              <a:t>.</a:t>
            </a:r>
            <a:endParaRPr lang="es-MX"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68" b="4492"/>
          <a:stretch/>
        </p:blipFill>
        <p:spPr bwMode="auto">
          <a:xfrm>
            <a:off x="1533525" y="2313709"/>
            <a:ext cx="6076950" cy="3934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578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b="1" dirty="0" smtClean="0"/>
              <a:t>Facilidades de superficie i</a:t>
            </a:r>
            <a:endParaRPr lang="es-MX" b="1" dirty="0"/>
          </a:p>
        </p:txBody>
      </p:sp>
      <p:sp>
        <p:nvSpPr>
          <p:cNvPr id="3" name="2 Marcador de contenido"/>
          <p:cNvSpPr>
            <a:spLocks noGrp="1"/>
          </p:cNvSpPr>
          <p:nvPr>
            <p:ph idx="1"/>
          </p:nvPr>
        </p:nvSpPr>
        <p:spPr/>
        <p:txBody>
          <a:bodyPr/>
          <a:lstStyle/>
          <a:p>
            <a:pPr marL="0" indent="0">
              <a:buNone/>
            </a:pPr>
            <a:r>
              <a:rPr lang="es-MX" b="1" dirty="0" smtClean="0">
                <a:effectLst>
                  <a:outerShdw blurRad="38100" dist="38100" dir="2700000" algn="tl">
                    <a:srgbClr val="000000">
                      <a:alpha val="43137"/>
                    </a:srgbClr>
                  </a:outerShdw>
                </a:effectLst>
              </a:rPr>
              <a:t>Tratamiento del gas    </a:t>
            </a:r>
          </a:p>
          <a:p>
            <a:pPr marL="0" indent="0">
              <a:buNone/>
            </a:pPr>
            <a:endParaRPr lang="es-MX" sz="1200" dirty="0" smtClean="0"/>
          </a:p>
          <a:p>
            <a:pPr marL="0" indent="0">
              <a:buNone/>
            </a:pPr>
            <a:r>
              <a:rPr lang="es-MX" b="1" dirty="0" smtClean="0">
                <a:effectLst>
                  <a:outerShdw blurRad="38100" dist="38100" dir="2700000" algn="tl">
                    <a:srgbClr val="000000">
                      <a:alpha val="43137"/>
                    </a:srgbClr>
                  </a:outerShdw>
                </a:effectLst>
              </a:rPr>
              <a:t>Adsorción </a:t>
            </a:r>
            <a:r>
              <a:rPr lang="es-MX" dirty="0"/>
              <a:t>- </a:t>
            </a:r>
            <a:r>
              <a:rPr lang="es-MX" sz="2400" dirty="0"/>
              <a:t>La adsorción es un proceso por el cual átomos, iones o moléculas son atrapados o retenidos en la superficie de un </a:t>
            </a:r>
            <a:r>
              <a:rPr lang="es-MX" sz="2400" dirty="0" smtClean="0"/>
              <a:t>material - </a:t>
            </a:r>
            <a:r>
              <a:rPr lang="es-MX" sz="2400" b="1" dirty="0" smtClean="0"/>
              <a:t> Scrubber</a:t>
            </a:r>
          </a:p>
          <a:p>
            <a:pPr marL="0" indent="0">
              <a:buNone/>
            </a:pPr>
            <a:r>
              <a:rPr lang="es-MX" b="1" dirty="0" smtClean="0">
                <a:effectLst>
                  <a:outerShdw blurRad="38100" dist="38100" dir="2700000" algn="tl">
                    <a:srgbClr val="000000">
                      <a:alpha val="43137"/>
                    </a:srgbClr>
                  </a:outerShdw>
                </a:effectLst>
              </a:rPr>
              <a:t>Absorción </a:t>
            </a:r>
            <a:r>
              <a:rPr lang="es-MX" dirty="0"/>
              <a:t>– </a:t>
            </a:r>
            <a:r>
              <a:rPr lang="es-MX" sz="2400" dirty="0" smtClean="0"/>
              <a:t>la </a:t>
            </a:r>
            <a:r>
              <a:rPr lang="es-MX" sz="2400" dirty="0"/>
              <a:t>capacidad de un tejido o de una célula para recibir una materia que procede de su </a:t>
            </a:r>
            <a:r>
              <a:rPr lang="es-MX" sz="2400" dirty="0" smtClean="0"/>
              <a:t>exterior. </a:t>
            </a:r>
            <a:r>
              <a:rPr lang="es-MX" sz="2400" b="1" dirty="0" smtClean="0"/>
              <a:t>Plantas de Glicol</a:t>
            </a:r>
            <a:endParaRPr lang="es-MX" sz="24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079851"/>
            <a:ext cx="20955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013176"/>
            <a:ext cx="30289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25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normAutofit/>
          </a:bodyPr>
          <a:lstStyle/>
          <a:p>
            <a:pPr algn="ctr"/>
            <a:r>
              <a:rPr lang="es-MX" sz="4000" b="1" dirty="0" smtClean="0"/>
              <a:t>FACILIDADES DE SUPERFICIE I</a:t>
            </a:r>
            <a:endParaRPr lang="es-MX" sz="4000"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25" y="1153294"/>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68960"/>
            <a:ext cx="2520280" cy="168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538" y="1340768"/>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4797152"/>
            <a:ext cx="2024777" cy="171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586" y="4869160"/>
            <a:ext cx="1601586" cy="184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853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a:xfrm>
            <a:off x="304800" y="1124744"/>
            <a:ext cx="8686800" cy="5612940"/>
          </a:xfrm>
        </p:spPr>
        <p:txBody>
          <a:bodyPr/>
          <a:lstStyle/>
          <a:p>
            <a:pPr marL="0" indent="0" algn="ctr">
              <a:buNone/>
            </a:pPr>
            <a:r>
              <a:rPr lang="es-MX" sz="2800" b="1" dirty="0" smtClean="0"/>
              <a:t>VENTAJAS DEL GAS LIFT (LAG)</a:t>
            </a:r>
          </a:p>
          <a:p>
            <a:pPr marL="0" indent="0" algn="ctr">
              <a:buNone/>
            </a:pPr>
            <a:endParaRPr lang="es-MX" sz="800" b="1" dirty="0"/>
          </a:p>
          <a:p>
            <a:pPr marL="0" indent="0" algn="ctr">
              <a:buNone/>
            </a:pPr>
            <a:r>
              <a:rPr lang="es-MX" sz="2000" b="1" dirty="0" smtClean="0"/>
              <a:t>Ventajas </a:t>
            </a:r>
            <a:r>
              <a:rPr lang="es-MX" sz="2000" b="1" dirty="0"/>
              <a:t>del </a:t>
            </a:r>
            <a:r>
              <a:rPr lang="es-MX" sz="2000" b="1" dirty="0" smtClean="0"/>
              <a:t>sistema</a:t>
            </a:r>
          </a:p>
          <a:p>
            <a:pPr marL="0" indent="0" algn="ctr">
              <a:buNone/>
            </a:pPr>
            <a:endParaRPr lang="es-MX" sz="800" dirty="0"/>
          </a:p>
          <a:p>
            <a:r>
              <a:rPr lang="es-MX" sz="2000" dirty="0"/>
              <a:t>-Aplicable a pozos con alto GOR</a:t>
            </a:r>
          </a:p>
          <a:p>
            <a:r>
              <a:rPr lang="es-MX" sz="2000" dirty="0"/>
              <a:t>-Costo inicial del equipamiento de subsuelo es relativamente bajo </a:t>
            </a:r>
          </a:p>
          <a:p>
            <a:r>
              <a:rPr lang="es-MX" sz="2000" dirty="0"/>
              <a:t>-El caudal de producción puede ser controlado desde superficie</a:t>
            </a:r>
          </a:p>
          <a:p>
            <a:r>
              <a:rPr lang="es-MX" sz="2000" dirty="0"/>
              <a:t>-Excelente sistema para levantar los fluidos que producen arena</a:t>
            </a:r>
          </a:p>
          <a:p>
            <a:r>
              <a:rPr lang="es-MX" sz="2000" dirty="0"/>
              <a:t>-Puede ser aplicado a pozos desviados y de diámetro de casing reducido (</a:t>
            </a:r>
            <a:r>
              <a:rPr lang="es-MX" sz="2000" dirty="0" smtClean="0"/>
              <a:t>slim </a:t>
            </a:r>
            <a:r>
              <a:rPr lang="es-MX" sz="2000" dirty="0"/>
              <a:t>hole)</a:t>
            </a:r>
          </a:p>
          <a:p>
            <a:r>
              <a:rPr lang="es-MX" sz="2000" dirty="0"/>
              <a:t>-Costo de producción es relativamente bajo comparado con otro sistema</a:t>
            </a:r>
          </a:p>
          <a:p>
            <a:r>
              <a:rPr lang="es-MX" sz="2000" dirty="0"/>
              <a:t>-La frecuencia de intervención es con equipo wire line para cortar parafina, recuperar la válvula operativa o standing valve.</a:t>
            </a:r>
          </a:p>
          <a:p>
            <a:r>
              <a:rPr lang="es-MX" sz="2000" dirty="0"/>
              <a:t>-Por el poco espacio que ocupa en locación puede ser usado en plataformas marinas “OFFSHORE</a:t>
            </a:r>
            <a:r>
              <a:rPr lang="es-MX" sz="2000" dirty="0" smtClean="0"/>
              <a:t>”</a:t>
            </a:r>
            <a:endParaRPr lang="es-MX" sz="2000" dirty="0"/>
          </a:p>
        </p:txBody>
      </p:sp>
    </p:spTree>
    <p:extLst>
      <p:ext uri="{BB962C8B-B14F-4D97-AF65-F5344CB8AC3E}">
        <p14:creationId xmlns:p14="http://schemas.microsoft.com/office/powerpoint/2010/main" val="47189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Título"/>
          <p:cNvSpPr>
            <a:spLocks noGrp="1"/>
          </p:cNvSpPr>
          <p:nvPr>
            <p:ph type="title"/>
          </p:nvPr>
        </p:nvSpPr>
        <p:spPr>
          <a:xfrm>
            <a:off x="304800" y="188640"/>
            <a:ext cx="8686800" cy="838200"/>
          </a:xfrm>
        </p:spPr>
        <p:txBody>
          <a:bodyPr>
            <a:normAutofit/>
          </a:bodyPr>
          <a:lstStyle/>
          <a:p>
            <a:pPr algn="ctr" eaLnBrk="1" fontAlgn="auto" hangingPunct="1">
              <a:spcAft>
                <a:spcPts val="0"/>
              </a:spcAft>
              <a:defRPr/>
            </a:pPr>
            <a:r>
              <a:rPr lang="es-MX" sz="4800" b="1" u="sng" dirty="0" smtClean="0"/>
              <a:t>FACILIDADES DE SUPERFICIE I</a:t>
            </a:r>
          </a:p>
        </p:txBody>
      </p:sp>
      <p:sp>
        <p:nvSpPr>
          <p:cNvPr id="5123" name="4 Marcador de contenido"/>
          <p:cNvSpPr>
            <a:spLocks noGrp="1"/>
          </p:cNvSpPr>
          <p:nvPr>
            <p:ph idx="1"/>
          </p:nvPr>
        </p:nvSpPr>
        <p:spPr>
          <a:xfrm>
            <a:off x="250825" y="1524000"/>
            <a:ext cx="8642350" cy="4425950"/>
          </a:xfrm>
        </p:spPr>
        <p:txBody>
          <a:bodyPr rtlCol="0">
            <a:normAutofit/>
          </a:bodyPr>
          <a:lstStyle/>
          <a:p>
            <a:pPr marL="0" indent="0" algn="ctr" eaLnBrk="1" fontAlgn="auto" hangingPunct="1">
              <a:spcAft>
                <a:spcPts val="0"/>
              </a:spcAft>
              <a:buFont typeface="Brush Script MT" pitchFamily="66" charset="0"/>
              <a:buNone/>
              <a:defRPr/>
            </a:pPr>
            <a:endParaRPr lang="es-MX" sz="1200" dirty="0" smtClean="0"/>
          </a:p>
          <a:p>
            <a:pPr marL="0" indent="0" algn="ctr" eaLnBrk="1" fontAlgn="auto" hangingPunct="1">
              <a:spcAft>
                <a:spcPts val="0"/>
              </a:spcAft>
              <a:buFont typeface="Brush Script MT" pitchFamily="66" charset="0"/>
              <a:buNone/>
              <a:defRPr/>
            </a:pPr>
            <a:endParaRPr lang="es-MX" sz="3600" b="1" dirty="0" smtClean="0">
              <a:effectLst>
                <a:outerShdw blurRad="38100" dist="38100" dir="2700000" algn="tl">
                  <a:srgbClr val="000000">
                    <a:alpha val="43137"/>
                  </a:srgbClr>
                </a:outerShdw>
              </a:effectLst>
            </a:endParaRPr>
          </a:p>
          <a:p>
            <a:pPr marL="0" indent="0" algn="ctr" eaLnBrk="1" fontAlgn="auto" hangingPunct="1">
              <a:spcAft>
                <a:spcPts val="0"/>
              </a:spcAft>
              <a:buFont typeface="Brush Script MT" pitchFamily="66" charset="0"/>
              <a:buNone/>
              <a:defRPr/>
            </a:pPr>
            <a:r>
              <a:rPr lang="es-MX" sz="3600" b="1" dirty="0" smtClean="0">
                <a:effectLst>
                  <a:outerShdw blurRad="38100" dist="38100" dir="2700000" algn="tl">
                    <a:srgbClr val="000000">
                      <a:alpha val="43137"/>
                    </a:srgbClr>
                  </a:outerShdw>
                </a:effectLst>
              </a:rPr>
              <a:t>EQUIPOS PARA LOS </a:t>
            </a:r>
            <a:endParaRPr lang="es-MX" sz="3600" b="1" dirty="0">
              <a:effectLst>
                <a:outerShdw blurRad="38100" dist="38100" dir="2700000" algn="tl">
                  <a:srgbClr val="000000">
                    <a:alpha val="43137"/>
                  </a:srgbClr>
                </a:outerShdw>
              </a:effectLst>
            </a:endParaRPr>
          </a:p>
          <a:p>
            <a:pPr marL="0" indent="0" algn="ctr" eaLnBrk="1" fontAlgn="auto" hangingPunct="1">
              <a:spcAft>
                <a:spcPts val="0"/>
              </a:spcAft>
              <a:buFont typeface="Brush Script MT" pitchFamily="66" charset="0"/>
              <a:buNone/>
              <a:defRPr/>
            </a:pPr>
            <a:r>
              <a:rPr lang="es-MX" sz="4400" b="1" u="sng" dirty="0" smtClean="0">
                <a:effectLst>
                  <a:outerShdw blurRad="38100" dist="38100" dir="2700000" algn="tl">
                    <a:srgbClr val="000000">
                      <a:alpha val="43137"/>
                    </a:srgbClr>
                  </a:outerShdw>
                </a:effectLst>
              </a:rPr>
              <a:t>SISTEMAS DE LEVANTAMIENTO</a:t>
            </a:r>
          </a:p>
          <a:p>
            <a:pPr marL="0" indent="0" algn="ctr" eaLnBrk="1" fontAlgn="auto" hangingPunct="1">
              <a:spcAft>
                <a:spcPts val="0"/>
              </a:spcAft>
              <a:buFont typeface="Brush Script MT" pitchFamily="66" charset="0"/>
              <a:buNone/>
              <a:defRPr/>
            </a:pPr>
            <a:r>
              <a:rPr lang="es-MX" sz="4400" b="1" u="sng" dirty="0" smtClean="0">
                <a:effectLst>
                  <a:outerShdw blurRad="38100" dist="38100" dir="2700000" algn="tl">
                    <a:srgbClr val="000000">
                      <a:alpha val="43137"/>
                    </a:srgbClr>
                  </a:outerShdw>
                </a:effectLst>
              </a:rPr>
              <a:t>ARTIFICIAL </a:t>
            </a:r>
          </a:p>
        </p:txBody>
      </p:sp>
      <p:sp>
        <p:nvSpPr>
          <p:cNvPr id="3" name="2 Flecha a la derecha con bandas">
            <a:hlinkClick r:id="rId2" action="ppaction://hlinkfile"/>
          </p:cNvPr>
          <p:cNvSpPr/>
          <p:nvPr/>
        </p:nvSpPr>
        <p:spPr>
          <a:xfrm>
            <a:off x="7164288" y="616530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a:xfrm>
            <a:off x="755576" y="1797539"/>
            <a:ext cx="7750696" cy="4511781"/>
          </a:xfrm>
        </p:spPr>
        <p:txBody>
          <a:bodyPr/>
          <a:lstStyle/>
          <a:p>
            <a:pPr marL="0" indent="0" algn="ctr">
              <a:buNone/>
            </a:pPr>
            <a:r>
              <a:rPr lang="es-MX" sz="2800" b="1" dirty="0" smtClean="0"/>
              <a:t>DESVENTAJAS DEL GAS LIFT (LAG)</a:t>
            </a:r>
            <a:endParaRPr lang="es-MX" b="1" dirty="0" smtClean="0"/>
          </a:p>
          <a:p>
            <a:pPr marL="0" indent="0" algn="ctr">
              <a:buNone/>
            </a:pPr>
            <a:endParaRPr lang="es-MX" sz="800" b="1" dirty="0" smtClean="0"/>
          </a:p>
          <a:p>
            <a:r>
              <a:rPr lang="es-MX" sz="2000" dirty="0"/>
              <a:t>-Disponibilidad de gas y o fuente continua de gas con presión estabilizada para evitar que los pozos dejen de fluir</a:t>
            </a:r>
          </a:p>
          <a:p>
            <a:r>
              <a:rPr lang="es-MX" sz="2000" dirty="0"/>
              <a:t>- La baja eficiencia del sistema produce un escurrimiento</a:t>
            </a:r>
          </a:p>
          <a:p>
            <a:r>
              <a:rPr lang="es-MX" sz="2000" dirty="0"/>
              <a:t>-Cuando el gas de levantamiento es corrosivo, incrementa los costos operativos, pues es necesario tratar el gas corrosivo para su uso.</a:t>
            </a:r>
          </a:p>
        </p:txBody>
      </p:sp>
      <p:sp>
        <p:nvSpPr>
          <p:cNvPr id="5" name="4 Flecha derecha">
            <a:hlinkClick r:id="rId2" action="ppaction://hlinkfile"/>
          </p:cNvPr>
          <p:cNvSpPr/>
          <p:nvPr/>
        </p:nvSpPr>
        <p:spPr>
          <a:xfrm>
            <a:off x="6588224" y="61653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8408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304800" y="260648"/>
            <a:ext cx="8686800" cy="838200"/>
          </a:xfrm>
        </p:spPr>
        <p:txBody>
          <a:bodyPr/>
          <a:lstStyle/>
          <a:p>
            <a:pPr algn="ctr" eaLnBrk="1" fontAlgn="auto" hangingPunct="1">
              <a:spcAft>
                <a:spcPts val="0"/>
              </a:spcAft>
              <a:defRPr/>
            </a:pPr>
            <a:r>
              <a:rPr lang="es-MX" b="1" dirty="0" smtClean="0"/>
              <a:t>FACILIDADES DE SUPERFICIE I</a:t>
            </a:r>
          </a:p>
        </p:txBody>
      </p:sp>
      <p:sp>
        <p:nvSpPr>
          <p:cNvPr id="25603" name="2 Marcador de contenido"/>
          <p:cNvSpPr>
            <a:spLocks noGrp="1"/>
          </p:cNvSpPr>
          <p:nvPr>
            <p:ph idx="1"/>
          </p:nvPr>
        </p:nvSpPr>
        <p:spPr>
          <a:xfrm>
            <a:off x="457200" y="1341438"/>
            <a:ext cx="8229600" cy="5256212"/>
          </a:xfrm>
        </p:spPr>
        <p:txBody>
          <a:bodyPr/>
          <a:lstStyle/>
          <a:p>
            <a:pPr marL="0" indent="0" algn="just" eaLnBrk="1" hangingPunct="1">
              <a:buFont typeface="Wingdings 2" pitchFamily="18" charset="2"/>
              <a:buNone/>
              <a:defRPr/>
            </a:pPr>
            <a:r>
              <a:rPr lang="es-MX" sz="3600" b="1" dirty="0" smtClean="0"/>
              <a:t>Trabajo para casa:</a:t>
            </a:r>
          </a:p>
          <a:p>
            <a:pPr marL="0" indent="0" algn="just" eaLnBrk="1" hangingPunct="1">
              <a:buNone/>
              <a:defRPr/>
            </a:pPr>
            <a:r>
              <a:rPr lang="es-MX" sz="2800" dirty="0" smtClean="0"/>
              <a:t>-	Dibujar un diagrama en el que se incluya los 	equipos de subsuelo y superficie para el gas 	lift. Consultar</a:t>
            </a:r>
            <a:r>
              <a:rPr lang="es-MX" sz="2800" dirty="0"/>
              <a:t>. </a:t>
            </a:r>
            <a:r>
              <a:rPr lang="es-MX" sz="2800" dirty="0" smtClean="0"/>
              <a:t>Equipo </a:t>
            </a:r>
            <a:r>
              <a:rPr lang="es-MX" sz="2800" dirty="0"/>
              <a:t>de fondo y de superficie. </a:t>
            </a:r>
          </a:p>
          <a:p>
            <a:pPr marL="0" indent="0" algn="just" eaLnBrk="1" hangingPunct="1">
              <a:buNone/>
              <a:defRPr/>
            </a:pPr>
            <a:endParaRPr lang="es-MX" sz="2800" dirty="0" smtClean="0"/>
          </a:p>
          <a:p>
            <a:pPr marL="0" indent="0" algn="just" eaLnBrk="1" hangingPunct="1">
              <a:buNone/>
              <a:defRPr/>
            </a:pPr>
            <a:r>
              <a:rPr lang="es-MX" sz="2800" dirty="0" smtClean="0"/>
              <a:t>En </a:t>
            </a:r>
            <a:r>
              <a:rPr lang="es-MX" sz="2800" dirty="0"/>
              <a:t>un anexo describir cada una de sus partes  y el concepto básico </a:t>
            </a:r>
            <a:r>
              <a:rPr lang="es-MX" sz="2800" dirty="0" smtClean="0"/>
              <a:t>de su </a:t>
            </a:r>
            <a:r>
              <a:rPr lang="es-MX" sz="2800" dirty="0"/>
              <a:t>funcionamiento.</a:t>
            </a:r>
          </a:p>
          <a:p>
            <a:pPr marL="0" indent="0" algn="just" eaLnBrk="1" hangingPunct="1">
              <a:buNone/>
              <a:defRPr/>
            </a:pPr>
            <a:endParaRPr lang="es-MX" sz="800" dirty="0"/>
          </a:p>
          <a:p>
            <a:pPr marL="0" indent="0" algn="just" eaLnBrk="1" hangingPunct="1">
              <a:buNone/>
              <a:defRPr/>
            </a:pPr>
            <a:r>
              <a:rPr lang="es-MX" sz="2800" dirty="0"/>
              <a:t>Señalar el origen de la información presentada (Bibliografía). Usar la simbología adecuada. Incluir imágenes fotográficas de cada parte.</a:t>
            </a:r>
          </a:p>
          <a:p>
            <a:pPr marL="0" indent="0" algn="just" eaLnBrk="1" hangingPunct="1">
              <a:buFont typeface="Wingdings 2" pitchFamily="18" charset="2"/>
              <a:buNone/>
              <a:defRPr/>
            </a:pPr>
            <a:endParaRPr lang="es-MX" sz="2800" dirty="0"/>
          </a:p>
          <a:p>
            <a:pPr marL="0" indent="0" eaLnBrk="1" hangingPunct="1">
              <a:buNone/>
              <a:defRPr/>
            </a:pPr>
            <a:endParaRPr lang="es-MX" dirty="0" smtClean="0"/>
          </a:p>
          <a:p>
            <a:pPr marL="0" indent="0" eaLnBrk="1" hangingPunct="1">
              <a:buNone/>
              <a:defRPr/>
            </a:pPr>
            <a:endParaRPr lang="es-MX"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32656"/>
            <a:ext cx="8686800" cy="838200"/>
          </a:xfrm>
        </p:spPr>
        <p:txBody>
          <a:bodyPr/>
          <a:lstStyle/>
          <a:p>
            <a:pPr algn="ctr">
              <a:defRPr/>
            </a:pPr>
            <a:r>
              <a:rPr lang="es-MX" dirty="0" smtClean="0"/>
              <a:t>FACILIDADES DE SUPERFICIE I</a:t>
            </a:r>
            <a:endParaRPr lang="es-MX" dirty="0"/>
          </a:p>
        </p:txBody>
      </p:sp>
      <p:sp>
        <p:nvSpPr>
          <p:cNvPr id="21507" name="2 Marcador de contenido"/>
          <p:cNvSpPr>
            <a:spLocks noGrp="1"/>
          </p:cNvSpPr>
          <p:nvPr>
            <p:ph idx="1"/>
          </p:nvPr>
        </p:nvSpPr>
        <p:spPr/>
        <p:txBody>
          <a:bodyPr/>
          <a:lstStyle/>
          <a:p>
            <a:pPr marL="0" indent="0">
              <a:buFont typeface="Wingdings 2" pitchFamily="18" charset="2"/>
              <a:buNone/>
            </a:pPr>
            <a:endParaRPr lang="es-MX" smtClean="0"/>
          </a:p>
          <a:p>
            <a:pPr marL="0" indent="0" algn="ctr">
              <a:buFont typeface="Wingdings 2" pitchFamily="18" charset="2"/>
              <a:buNone/>
            </a:pPr>
            <a:r>
              <a:rPr lang="es-MX" sz="5400" b="1" smtClean="0"/>
              <a:t>¿ PREGUNTAS ?</a:t>
            </a:r>
          </a:p>
          <a:p>
            <a:pPr marL="0" indent="0" algn="ctr">
              <a:buFont typeface="Wingdings 2" pitchFamily="18" charset="2"/>
              <a:buNone/>
            </a:pPr>
            <a:endParaRPr lang="es-MX" sz="5400" b="1" smtClean="0"/>
          </a:p>
          <a:p>
            <a:pPr marL="0" indent="0" algn="ctr">
              <a:buFont typeface="Wingdings 2" pitchFamily="18" charset="2"/>
              <a:buNone/>
            </a:pPr>
            <a:r>
              <a:rPr lang="es-MX" sz="5400" b="1" smtClean="0"/>
              <a:t>¡GRACIAS!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NIV Y R.bmp"/>
          <p:cNvPicPr>
            <a:picLocks noChangeAspect="1"/>
          </p:cNvPicPr>
          <p:nvPr/>
        </p:nvPicPr>
        <p:blipFill>
          <a:blip r:embed="rId2" cstate="print"/>
          <a:stretch>
            <a:fillRect/>
          </a:stretch>
        </p:blipFill>
        <p:spPr>
          <a:xfrm>
            <a:off x="0" y="0"/>
            <a:ext cx="9164548" cy="6858000"/>
          </a:xfrm>
          <a:prstGeom prst="rect">
            <a:avLst/>
          </a:prstGeom>
        </p:spPr>
      </p:pic>
      <p:sp>
        <p:nvSpPr>
          <p:cNvPr id="22" name="21 Rectángulo"/>
          <p:cNvSpPr/>
          <p:nvPr/>
        </p:nvSpPr>
        <p:spPr>
          <a:xfrm>
            <a:off x="3491880" y="2852936"/>
            <a:ext cx="4572000" cy="1384995"/>
          </a:xfrm>
          <a:prstGeom prst="rect">
            <a:avLst/>
          </a:prstGeom>
        </p:spPr>
        <p:txBody>
          <a:bodyPr>
            <a:spAutoFit/>
          </a:bodyPr>
          <a:lstStyle/>
          <a:p>
            <a:r>
              <a:rPr lang="es-ES" sz="2800" dirty="0" smtClean="0">
                <a:solidFill>
                  <a:schemeClr val="bg1"/>
                </a:solidFill>
              </a:rPr>
              <a:t>“Aprende como si fueras a vivir toda la vida y vive como si fueras a morir mañana”</a:t>
            </a:r>
            <a:endParaRPr lang="es-ES" sz="2800" dirty="0">
              <a:solidFill>
                <a:schemeClr val="bg1"/>
              </a:solidFill>
            </a:endParaRPr>
          </a:p>
        </p:txBody>
      </p:sp>
      <p:sp>
        <p:nvSpPr>
          <p:cNvPr id="23" name="22 Rectángulo"/>
          <p:cNvSpPr/>
          <p:nvPr/>
        </p:nvSpPr>
        <p:spPr>
          <a:xfrm>
            <a:off x="3203848" y="4869160"/>
            <a:ext cx="5076056" cy="584775"/>
          </a:xfrm>
          <a:prstGeom prst="rect">
            <a:avLst/>
          </a:prstGeom>
        </p:spPr>
        <p:txBody>
          <a:bodyPr wrap="square">
            <a:spAutoFit/>
          </a:bodyPr>
          <a:lstStyle/>
          <a:p>
            <a:pPr algn="r"/>
            <a:r>
              <a:rPr lang="es-ES" sz="1600" b="1" i="1" dirty="0" smtClean="0">
                <a:solidFill>
                  <a:schemeClr val="bg1"/>
                </a:solidFill>
              </a:rPr>
              <a:t>Charles Chaplin (1889-1977)</a:t>
            </a:r>
          </a:p>
          <a:p>
            <a:pPr algn="r"/>
            <a:r>
              <a:rPr lang="es-ES" sz="1600" b="1" i="1" dirty="0" smtClean="0">
                <a:solidFill>
                  <a:schemeClr val="bg1"/>
                </a:solidFill>
              </a:rPr>
              <a:t>Actor, director, escritor, productor y compositor británico</a:t>
            </a:r>
            <a:endParaRPr lang="es-ES" sz="1600" b="1" i="1" dirty="0">
              <a:solidFill>
                <a:schemeClr val="bg1"/>
              </a:solidFill>
            </a:endParaRPr>
          </a:p>
        </p:txBody>
      </p:sp>
      <p:pic>
        <p:nvPicPr>
          <p:cNvPr id="25" name="24 Imagen" descr="chaplinatt.jpeg"/>
          <p:cNvPicPr>
            <a:picLocks noChangeAspect="1"/>
          </p:cNvPicPr>
          <p:nvPr/>
        </p:nvPicPr>
        <p:blipFill>
          <a:blip r:embed="rId3" cstate="print"/>
          <a:stretch>
            <a:fillRect/>
          </a:stretch>
        </p:blipFill>
        <p:spPr>
          <a:xfrm>
            <a:off x="1619672" y="2132855"/>
            <a:ext cx="1728192" cy="2774355"/>
          </a:xfrm>
          <a:prstGeom prst="rect">
            <a:avLst/>
          </a:prstGeom>
        </p:spPr>
      </p:pic>
    </p:spTree>
    <p:extLst>
      <p:ext uri="{BB962C8B-B14F-4D97-AF65-F5344CB8AC3E}">
        <p14:creationId xmlns:p14="http://schemas.microsoft.com/office/powerpoint/2010/main" val="355468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b="1" dirty="0" smtClean="0"/>
              <a:t>Facilidades de superficie i</a:t>
            </a:r>
            <a:endParaRPr lang="es-MX" b="1" dirty="0"/>
          </a:p>
        </p:txBody>
      </p:sp>
      <p:sp>
        <p:nvSpPr>
          <p:cNvPr id="3" name="2 Marcador de contenido"/>
          <p:cNvSpPr>
            <a:spLocks noGrp="1"/>
          </p:cNvSpPr>
          <p:nvPr>
            <p:ph idx="1"/>
          </p:nvPr>
        </p:nvSpPr>
        <p:spPr/>
        <p:txBody>
          <a:bodyPr/>
          <a:lstStyle/>
          <a:p>
            <a:pPr marL="0" indent="0">
              <a:buNone/>
            </a:pPr>
            <a:r>
              <a:rPr lang="es-MX" dirty="0" smtClean="0"/>
              <a:t>.</a:t>
            </a:r>
            <a:endParaRPr lang="es-MX"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1" t="21291" r="4175" b="4312"/>
          <a:stretch/>
        </p:blipFill>
        <p:spPr bwMode="auto">
          <a:xfrm>
            <a:off x="1475656" y="2323061"/>
            <a:ext cx="6069423" cy="371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074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a:xfrm>
            <a:off x="304800" y="1554162"/>
            <a:ext cx="8686800" cy="4846637"/>
          </a:xfrm>
        </p:spPr>
        <p:txBody>
          <a:bodyPr/>
          <a:lstStyle/>
          <a:p>
            <a:pPr marL="0" indent="0" algn="ctr">
              <a:buNone/>
            </a:pPr>
            <a:r>
              <a:rPr lang="es-MX" sz="5400" b="1" dirty="0" smtClean="0">
                <a:effectLst>
                  <a:outerShdw blurRad="38100" dist="38100" dir="2700000" algn="tl">
                    <a:srgbClr val="000000">
                      <a:alpha val="43137"/>
                    </a:srgbClr>
                  </a:outerShdw>
                </a:effectLst>
              </a:rPr>
              <a:t>GAS LIFT</a:t>
            </a:r>
            <a:endParaRPr lang="es-MX" b="1" dirty="0" smtClean="0">
              <a:effectLst>
                <a:outerShdw blurRad="38100" dist="38100" dir="2700000" algn="tl">
                  <a:srgbClr val="000000">
                    <a:alpha val="43137"/>
                  </a:srgbClr>
                </a:outerShdw>
              </a:effectLst>
            </a:endParaRPr>
          </a:p>
          <a:p>
            <a:pPr marL="0" indent="0" algn="ctr">
              <a:buNone/>
            </a:pPr>
            <a:endParaRPr lang="es-MX" sz="2800" b="1" dirty="0" smtClean="0">
              <a:effectLst>
                <a:outerShdw blurRad="38100" dist="38100" dir="2700000" algn="tl">
                  <a:srgbClr val="000000">
                    <a:alpha val="43137"/>
                  </a:srgbClr>
                </a:outerShdw>
              </a:effectLst>
            </a:endParaRPr>
          </a:p>
          <a:p>
            <a:pPr marL="0" indent="0">
              <a:buNone/>
            </a:pPr>
            <a:r>
              <a:rPr lang="es-MX" sz="2400" dirty="0"/>
              <a:t>Uno de los métodos de levantamiento artificial más utilizado en la industria petrolera es la inyección de gas, también conocido como LAG (levantamiento artificial por gas).</a:t>
            </a:r>
            <a:br>
              <a:rPr lang="es-MX" sz="2400" dirty="0"/>
            </a:br>
            <a:r>
              <a:rPr lang="es-MX" sz="2400" dirty="0"/>
              <a:t>Este consiste como su nombre lo indica en inyectar gas a alta presión en la tubería del pozo, ya sea de manera continua para aligerar la columna hidrostática en la tubería de producción (flujo continuo), o a intervalos regulares para desplazar los fluidos hacia la superficie en forma de tapones de líquidos (flujo intermitente).</a:t>
            </a:r>
            <a:br>
              <a:rPr lang="es-MX" sz="2400" dirty="0"/>
            </a:br>
            <a:endParaRPr lang="es-MX" sz="2400" dirty="0"/>
          </a:p>
          <a:p>
            <a:pPr marL="0" indent="0" algn="ctr">
              <a:buNone/>
            </a:pPr>
            <a:endParaRPr lang="es-MX" b="1" dirty="0" smtClean="0">
              <a:effectLst>
                <a:outerShdw blurRad="38100" dist="38100" dir="2700000" algn="tl">
                  <a:srgbClr val="000000">
                    <a:alpha val="43137"/>
                  </a:srgbClr>
                </a:outerShdw>
              </a:effectLst>
            </a:endParaRPr>
          </a:p>
          <a:p>
            <a:pPr marL="0" indent="0" algn="ctr">
              <a:buNone/>
            </a:pPr>
            <a:endParaRPr lang="es-MX"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2375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superficie I</a:t>
            </a:r>
            <a:endParaRPr lang="es-MX" dirty="0"/>
          </a:p>
        </p:txBody>
      </p:sp>
      <p:sp>
        <p:nvSpPr>
          <p:cNvPr id="3" name="2 Marcador de contenido"/>
          <p:cNvSpPr>
            <a:spLocks noGrp="1"/>
          </p:cNvSpPr>
          <p:nvPr>
            <p:ph idx="1"/>
          </p:nvPr>
        </p:nvSpPr>
        <p:spPr/>
        <p:txBody>
          <a:bodyPr/>
          <a:lstStyle/>
          <a:p>
            <a:pPr marL="0" indent="0">
              <a:buNone/>
            </a:pPr>
            <a:r>
              <a:rPr lang="es-MX" b="1" dirty="0"/>
              <a:t>¿Cómo actúa el LAG?</a:t>
            </a:r>
            <a:br>
              <a:rPr lang="es-MX" b="1" dirty="0"/>
            </a:br>
            <a:r>
              <a:rPr lang="es-MX" sz="2400" dirty="0"/>
              <a:t>El gas inyectado hace que el fluido llegue a la superficie debido a la acción de alguno de los siguientes mecanismos o a la combinación de los mismos:</a:t>
            </a:r>
          </a:p>
          <a:p>
            <a:pPr marL="457200" indent="-457200">
              <a:buFont typeface="+mj-lt"/>
              <a:buAutoNum type="alphaLcParenR"/>
            </a:pPr>
            <a:r>
              <a:rPr lang="es-MX" sz="2400" dirty="0" smtClean="0"/>
              <a:t>Reducción </a:t>
            </a:r>
            <a:r>
              <a:rPr lang="es-MX" sz="2400" dirty="0"/>
              <a:t>de la presión que ejerce el fluido en la tubería de producción frente a la formación, mediante la disminución de su densidad</a:t>
            </a:r>
            <a:r>
              <a:rPr lang="es-MX" sz="2400" dirty="0" smtClean="0"/>
              <a:t>.</a:t>
            </a:r>
          </a:p>
          <a:p>
            <a:pPr marL="457200" indent="-457200">
              <a:buFont typeface="+mj-lt"/>
              <a:buAutoNum type="alphaLcParenR"/>
            </a:pPr>
            <a:r>
              <a:rPr lang="es-MX" sz="2400" dirty="0" smtClean="0"/>
              <a:t>Expansión </a:t>
            </a:r>
            <a:r>
              <a:rPr lang="es-MX" sz="2400" dirty="0"/>
              <a:t>del gas </a:t>
            </a:r>
            <a:r>
              <a:rPr lang="es-MX" sz="2400" dirty="0" smtClean="0"/>
              <a:t>inyectado.</a:t>
            </a:r>
          </a:p>
          <a:p>
            <a:pPr marL="457200" indent="-457200">
              <a:buFont typeface="+mj-lt"/>
              <a:buAutoNum type="alphaLcParenR"/>
            </a:pPr>
            <a:r>
              <a:rPr lang="es-MX" sz="2400" dirty="0" smtClean="0"/>
              <a:t>Desplazamiento </a:t>
            </a:r>
            <a:r>
              <a:rPr lang="es-MX" sz="2400" dirty="0"/>
              <a:t>del fluido por alta presión del gas</a:t>
            </a:r>
            <a:r>
              <a:rPr lang="es-MX" sz="2400" dirty="0" smtClean="0"/>
              <a:t>.</a:t>
            </a:r>
            <a:endParaRPr lang="es-MX" sz="2400" dirty="0"/>
          </a:p>
        </p:txBody>
      </p:sp>
    </p:spTree>
    <p:extLst>
      <p:ext uri="{BB962C8B-B14F-4D97-AF65-F5344CB8AC3E}">
        <p14:creationId xmlns:p14="http://schemas.microsoft.com/office/powerpoint/2010/main" val="261204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b="1" dirty="0" smtClean="0"/>
              <a:t>FACILIDADES DE SUPERFICIE I</a:t>
            </a:r>
            <a:endParaRPr lang="es-MX" b="1" dirty="0"/>
          </a:p>
        </p:txBody>
      </p:sp>
      <p:sp>
        <p:nvSpPr>
          <p:cNvPr id="3" name="2 Marcador de contenido"/>
          <p:cNvSpPr>
            <a:spLocks noGrp="1"/>
          </p:cNvSpPr>
          <p:nvPr>
            <p:ph idx="1"/>
          </p:nvPr>
        </p:nvSpPr>
        <p:spPr/>
        <p:txBody>
          <a:bodyPr/>
          <a:lstStyle/>
          <a:p>
            <a:pPr marL="0" indent="0">
              <a:buNone/>
            </a:pPr>
            <a:r>
              <a:rPr lang="es-MX"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1756370"/>
            <a:ext cx="570547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697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86800" cy="838200"/>
          </a:xfrm>
        </p:spPr>
        <p:txBody>
          <a:bodyPr/>
          <a:lstStyle/>
          <a:p>
            <a:pPr algn="ctr"/>
            <a:r>
              <a:rPr lang="es-MX" dirty="0" smtClean="0"/>
              <a:t>FACILIDADES DE SUPERFICIE</a:t>
            </a:r>
            <a:endParaRPr lang="es-MX" dirty="0"/>
          </a:p>
        </p:txBody>
      </p:sp>
      <p:sp>
        <p:nvSpPr>
          <p:cNvPr id="3" name="2 Marcador de contenido"/>
          <p:cNvSpPr>
            <a:spLocks noGrp="1"/>
          </p:cNvSpPr>
          <p:nvPr>
            <p:ph idx="1"/>
          </p:nvPr>
        </p:nvSpPr>
        <p:spPr>
          <a:xfrm>
            <a:off x="251520" y="1554163"/>
            <a:ext cx="8686800" cy="4525962"/>
          </a:xfrm>
        </p:spPr>
        <p:txBody>
          <a:bodyPr/>
          <a:lstStyle/>
          <a:p>
            <a:pPr marL="0" indent="0" algn="ctr">
              <a:buNone/>
            </a:pPr>
            <a:endParaRPr lang="es-VE" b="1" dirty="0" smtClean="0"/>
          </a:p>
          <a:p>
            <a:pPr marL="0" indent="0" algn="ctr">
              <a:buNone/>
            </a:pPr>
            <a:r>
              <a:rPr lang="es-VE" b="1" dirty="0" smtClean="0"/>
              <a:t>Tipos </a:t>
            </a:r>
            <a:r>
              <a:rPr lang="es-VE" b="1" dirty="0"/>
              <a:t>de Levantamiento artificial por gas</a:t>
            </a:r>
            <a:endParaRPr lang="es-MX" dirty="0"/>
          </a:p>
          <a:p>
            <a:pPr marL="0" indent="0">
              <a:buNone/>
            </a:pPr>
            <a:endParaRPr lang="es-MX" dirty="0"/>
          </a:p>
          <a:p>
            <a:pPr marL="0" lvl="0" indent="0">
              <a:buNone/>
            </a:pPr>
            <a:r>
              <a:rPr lang="es-VE" dirty="0" smtClean="0"/>
              <a:t>1.-  Inyección </a:t>
            </a:r>
            <a:r>
              <a:rPr lang="es-VE" dirty="0"/>
              <a:t>continua de gas o flujo continuo</a:t>
            </a:r>
            <a:endParaRPr lang="es-MX" dirty="0"/>
          </a:p>
          <a:p>
            <a:pPr marL="0" lvl="0" indent="0">
              <a:buNone/>
            </a:pPr>
            <a:r>
              <a:rPr lang="es-VE" dirty="0" smtClean="0"/>
              <a:t>2.-  Flujo </a:t>
            </a:r>
            <a:r>
              <a:rPr lang="es-VE" dirty="0"/>
              <a:t>intermitente de gas.  </a:t>
            </a:r>
            <a:endParaRPr lang="es-MX" dirty="0"/>
          </a:p>
          <a:p>
            <a:endParaRPr lang="es-MX" dirty="0"/>
          </a:p>
        </p:txBody>
      </p:sp>
    </p:spTree>
    <p:extLst>
      <p:ext uri="{BB962C8B-B14F-4D97-AF65-F5344CB8AC3E}">
        <p14:creationId xmlns:p14="http://schemas.microsoft.com/office/powerpoint/2010/main" val="1417217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MX" dirty="0" smtClean="0"/>
              <a:t>FACILIDADES DE PRODUCCIÓN</a:t>
            </a:r>
            <a:endParaRPr lang="es-MX"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72009" y="1912382"/>
            <a:ext cx="5752381" cy="38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491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26663</TotalTime>
  <Words>739</Words>
  <Application>Microsoft Office PowerPoint</Application>
  <PresentationFormat>Presentación en pantalla (4:3)</PresentationFormat>
  <Paragraphs>154</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Viajes</vt:lpstr>
      <vt:lpstr>FACILIDADES DE SUPERFICIE  I</vt:lpstr>
      <vt:lpstr>FACILIDADES DE SUPERFICIE I</vt:lpstr>
      <vt:lpstr>FACILIDADES DE SUPERFICIE I</vt:lpstr>
      <vt:lpstr>Facilidades de superficie i</vt:lpstr>
      <vt:lpstr>FACILIDADES DE SUPERFICIE I</vt:lpstr>
      <vt:lpstr>Facilidades de superficie I</vt:lpstr>
      <vt:lpstr>FACILIDADES DE SUPERFICIE I</vt:lpstr>
      <vt:lpstr>FACILIDADES DE SUPERFICIE</vt:lpstr>
      <vt:lpstr>FACILIDADES DE PRODUCCIÓN</vt:lpstr>
      <vt:lpstr>FACILIDADES DE SUPERFICIE I</vt:lpstr>
      <vt:lpstr>FACILIDADES DE SUPERFICIE I</vt:lpstr>
      <vt:lpstr>FACILIDADES DE SUPERFICIE</vt:lpstr>
      <vt:lpstr>FACILIDADES DE SUPERFICIE</vt:lpstr>
      <vt:lpstr>FACILIDADES DE SUPERFICIE I</vt:lpstr>
      <vt:lpstr>FACILIDADES DE SUPERFICIE I</vt:lpstr>
      <vt:lpstr>FACILIDADES DE SUPERICIE I</vt:lpstr>
      <vt:lpstr>FACILIDADES DE PRODUCCIÓN</vt:lpstr>
      <vt:lpstr>Facilidades de superficie i</vt:lpstr>
      <vt:lpstr>Facilidades de superficie i</vt:lpstr>
      <vt:lpstr>FACILIDADES DE SUPERFICIE</vt:lpstr>
      <vt:lpstr>FACILIDADES DE SUPERFICIE I</vt:lpstr>
      <vt:lpstr>FACILIDADES DE SUPERFICIE I</vt:lpstr>
      <vt:lpstr>FACILIDADES DE SUPERFICIE I</vt:lpstr>
      <vt:lpstr>FACILIDADES DE SUPERFICIE I</vt:lpstr>
      <vt:lpstr>FACILIDADES DE SUPERFICIE I</vt:lpstr>
      <vt:lpstr>FACILIDADES DE SUPERFICIE I</vt:lpstr>
      <vt:lpstr>Facilidades de superficie i</vt:lpstr>
      <vt:lpstr>FACILIDADES DE SUPERFICIE I</vt:lpstr>
      <vt:lpstr>Facilidades de superficie I</vt:lpstr>
      <vt:lpstr>FACILIDADES DE SUPERFICIE I</vt:lpstr>
      <vt:lpstr>FACILIDADES DE SUPERFICIE I</vt:lpstr>
      <vt:lpstr>FACILIDADES DE SUPERFICIE I</vt:lpstr>
      <vt:lpstr>Presentación de PowerPoint</vt:lpstr>
    </vt:vector>
  </TitlesOfParts>
  <Company>SOTE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dc:title>
  <dc:creator>Alvaro Gallegos E.  MSc.</dc:creator>
  <cp:lastModifiedBy>ALVARO GALLEGOS</cp:lastModifiedBy>
  <cp:revision>309</cp:revision>
  <dcterms:created xsi:type="dcterms:W3CDTF">2007-04-19T13:08:22Z</dcterms:created>
  <dcterms:modified xsi:type="dcterms:W3CDTF">2016-10-28T18:29:49Z</dcterms:modified>
</cp:coreProperties>
</file>