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7"/>
  </p:notesMasterIdLst>
  <p:sldIdLst>
    <p:sldId id="380" r:id="rId2"/>
    <p:sldId id="314" r:id="rId3"/>
    <p:sldId id="315" r:id="rId4"/>
    <p:sldId id="404" r:id="rId5"/>
    <p:sldId id="410" r:id="rId6"/>
    <p:sldId id="414" r:id="rId7"/>
    <p:sldId id="415" r:id="rId8"/>
    <p:sldId id="416" r:id="rId9"/>
    <p:sldId id="417" r:id="rId10"/>
    <p:sldId id="411" r:id="rId11"/>
    <p:sldId id="407" r:id="rId12"/>
    <p:sldId id="406" r:id="rId13"/>
    <p:sldId id="418" r:id="rId14"/>
    <p:sldId id="388" r:id="rId15"/>
    <p:sldId id="398" r:id="rId16"/>
    <p:sldId id="419" r:id="rId17"/>
    <p:sldId id="421" r:id="rId18"/>
    <p:sldId id="422" r:id="rId19"/>
    <p:sldId id="402" r:id="rId20"/>
    <p:sldId id="424" r:id="rId21"/>
    <p:sldId id="420" r:id="rId22"/>
    <p:sldId id="425" r:id="rId23"/>
    <p:sldId id="426" r:id="rId24"/>
    <p:sldId id="374" r:id="rId25"/>
    <p:sldId id="378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3801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09541-C8FF-4A88-93EA-54EAF34D42C0}" type="datetimeFigureOut">
              <a:rPr lang="es-MX" smtClean="0"/>
              <a:pPr/>
              <a:t>28/10/2016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2E4A-189F-48F6-9C25-FC58FB41425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84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F09F2-C343-4107-8423-F4A6863AAC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092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A9BA-4603-46D1-B785-1D85C87C9F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20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29E8-4DB7-4A30-BA35-EFB043758FC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8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05994-45A2-46EB-82A5-C591EB378F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374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309D-0A8D-4559-ADF3-4750F37787E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459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3482-8662-41B0-BA14-856AE16DE6E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1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5AAC-B4EC-473D-9EA9-EFC21F8BF59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96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B44C-F904-4075-8220-5E272A7043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862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3C13-6936-4B36-A2A7-F29A492B9C0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18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46FB-DB88-46EE-9860-29D50947F7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44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296C-ADFF-4C7C-B714-086CF82482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294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B9D181-1280-40A4-9674-02249A25F19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1" r:id="rId4"/>
    <p:sldLayoutId id="2147484057" r:id="rId5"/>
    <p:sldLayoutId id="2147484052" r:id="rId6"/>
    <p:sldLayoutId id="2147484058" r:id="rId7"/>
    <p:sldLayoutId id="2147484059" r:id="rId8"/>
    <p:sldLayoutId id="2147484060" r:id="rId9"/>
    <p:sldLayoutId id="2147484053" r:id="rId10"/>
    <p:sldLayoutId id="21474840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Videos/Facilidades%20de%20Superficie/Levantamiento%20Artificial%20Bombeo%20Mec&#225;nico%20Bomba%20de%20Fondo.wm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Videos/Facilidades%20de%20Superficie/Unidad%20de%20Bombeo%20Mecanico%20de%20crudo.wmv" TargetMode="External"/><Relationship Id="rId2" Type="http://schemas.openxmlformats.org/officeDocument/2006/relationships/hyperlink" Target="../../../../../Video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5375275"/>
            <a:ext cx="8458200" cy="1222375"/>
          </a:xfrm>
        </p:spPr>
        <p:txBody>
          <a:bodyPr/>
          <a:lstStyle/>
          <a:p>
            <a:pPr algn="ctr">
              <a:defRPr/>
            </a:pP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FACILIDADES DE SUPERFICIE  I</a:t>
            </a:r>
            <a:endParaRPr lang="es-MX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defRPr/>
            </a:pPr>
            <a:r>
              <a:rPr lang="es-MX" b="1" dirty="0" smtClean="0"/>
              <a:t>PRESENTACIÓN  No. </a:t>
            </a:r>
            <a:r>
              <a:rPr lang="es-MX" b="1" dirty="0"/>
              <a:t>6</a:t>
            </a:r>
            <a:endParaRPr lang="es-MX" b="1" dirty="0" smtClean="0"/>
          </a:p>
          <a:p>
            <a:pPr algn="ctr">
              <a:defRPr/>
            </a:pPr>
            <a:r>
              <a:rPr lang="es-MX" b="1" dirty="0" smtClean="0"/>
              <a:t>Quito, 28 de Octubre del 2016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51" y="1052513"/>
            <a:ext cx="19653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4" t="32704" r="29683" b="14833"/>
          <a:stretch/>
        </p:blipFill>
        <p:spPr bwMode="auto">
          <a:xfrm>
            <a:off x="1001334" y="1052735"/>
            <a:ext cx="2562554" cy="282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000" b="1" u="sng" dirty="0" smtClean="0"/>
              <a:t>FACILIDADES DE SUPERFICIE I</a:t>
            </a:r>
          </a:p>
        </p:txBody>
      </p:sp>
      <p:sp>
        <p:nvSpPr>
          <p:cNvPr id="16387" name="4 Marcador de contenido"/>
          <p:cNvSpPr>
            <a:spLocks noGrp="1"/>
          </p:cNvSpPr>
          <p:nvPr>
            <p:ph idx="1"/>
          </p:nvPr>
        </p:nvSpPr>
        <p:spPr>
          <a:xfrm>
            <a:off x="900113" y="1125538"/>
            <a:ext cx="7343775" cy="52546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s-MX" sz="2800" b="1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es-MX" sz="2800" b="1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s-MX" sz="2800" b="1" dirty="0" smtClean="0"/>
              <a:t>COMPONENTES</a:t>
            </a:r>
            <a:r>
              <a:rPr lang="es-MX" sz="2800" dirty="0" smtClean="0"/>
              <a:t> 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s-MX" sz="2800" dirty="0" smtClean="0"/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sz="3200" dirty="0" smtClean="0"/>
              <a:t>Equipo de superficie</a:t>
            </a:r>
          </a:p>
          <a:p>
            <a:pPr marL="1428750" lvl="2" indent="-514350">
              <a:buFont typeface="+mj-lt"/>
              <a:buAutoNum type="arabicPeriod"/>
              <a:defRPr/>
            </a:pPr>
            <a:endParaRPr lang="es-MX" sz="3200" dirty="0" smtClean="0"/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sz="3200" dirty="0" smtClean="0"/>
              <a:t>Equipo de fondo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22368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subsuelo</a:t>
            </a:r>
          </a:p>
          <a:p>
            <a:pPr marL="0" indent="0" algn="ctr">
              <a:buNone/>
            </a:pPr>
            <a:endPara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28750" lvl="2" indent="-514350">
              <a:buFont typeface="+mj-lt"/>
              <a:buAutoNum type="arabicPeriod"/>
              <a:defRPr/>
            </a:pPr>
            <a:endParaRPr lang="es-MX" dirty="0" smtClean="0"/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dirty="0" smtClean="0"/>
              <a:t>Casing </a:t>
            </a:r>
            <a:r>
              <a:rPr lang="es-MX" dirty="0"/>
              <a:t>de </a:t>
            </a:r>
            <a:r>
              <a:rPr lang="es-MX" dirty="0" smtClean="0"/>
              <a:t>producción</a:t>
            </a:r>
            <a:endParaRPr lang="es-MX" dirty="0"/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dirty="0"/>
              <a:t>Completación de fondo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dirty="0"/>
              <a:t>Bomba de </a:t>
            </a:r>
            <a:r>
              <a:rPr lang="es-MX" dirty="0" smtClean="0"/>
              <a:t>subsuelo</a:t>
            </a:r>
            <a:endParaRPr lang="es-MX" dirty="0"/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dirty="0" smtClean="0"/>
              <a:t>Varillas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dirty="0" smtClean="0"/>
              <a:t>Tubería de producción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dirty="0" smtClean="0"/>
              <a:t>Separador de gas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es-MX" dirty="0" smtClean="0"/>
              <a:t>Sensores de fondo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9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Bomba de subsuelo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2925170" cy="287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>
            <a:hlinkClick r:id="rId3" action="ppaction://hlinkfile"/>
          </p:cNvPr>
          <p:cNvSpPr/>
          <p:nvPr/>
        </p:nvSpPr>
        <p:spPr>
          <a:xfrm>
            <a:off x="7884368" y="56603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PRODUCCIÓN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5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Equipo  de superficie</a:t>
            </a:r>
            <a:endParaRPr lang="es-MX" dirty="0" smtClean="0"/>
          </a:p>
          <a:p>
            <a:pPr marL="914400" lvl="2" indent="0">
              <a:buNone/>
            </a:pPr>
            <a:endParaRPr lang="es-MX" dirty="0" smtClean="0"/>
          </a:p>
          <a:p>
            <a:pPr lvl="2"/>
            <a:r>
              <a:rPr lang="es-MX" dirty="0" smtClean="0"/>
              <a:t>Balancín</a:t>
            </a:r>
          </a:p>
          <a:p>
            <a:pPr lvl="3"/>
            <a:r>
              <a:rPr lang="es-MX" dirty="0" smtClean="0"/>
              <a:t>Motor (diésel, gas, eléctrico)</a:t>
            </a:r>
          </a:p>
          <a:p>
            <a:pPr lvl="3"/>
            <a:r>
              <a:rPr lang="es-MX" dirty="0"/>
              <a:t>Tablero de control, </a:t>
            </a:r>
            <a:endParaRPr lang="es-MX" dirty="0" smtClean="0"/>
          </a:p>
          <a:p>
            <a:pPr lvl="3"/>
            <a:r>
              <a:rPr lang="es-MX" dirty="0" smtClean="0"/>
              <a:t>Reductor</a:t>
            </a:r>
          </a:p>
          <a:p>
            <a:pPr lvl="3"/>
            <a:r>
              <a:rPr lang="es-MX" dirty="0" smtClean="0"/>
              <a:t>Contra peso</a:t>
            </a:r>
          </a:p>
          <a:p>
            <a:pPr lvl="3"/>
            <a:r>
              <a:rPr lang="es-MX" dirty="0" smtClean="0"/>
              <a:t>Cabeza de caballo</a:t>
            </a:r>
          </a:p>
          <a:p>
            <a:pPr lvl="2"/>
            <a:r>
              <a:rPr lang="es-MX" dirty="0" smtClean="0"/>
              <a:t>Cabezal del pozo</a:t>
            </a:r>
          </a:p>
          <a:p>
            <a:pPr lvl="2"/>
            <a:r>
              <a:rPr lang="es-MX" dirty="0" smtClean="0"/>
              <a:t>Prensa estopa</a:t>
            </a:r>
          </a:p>
          <a:p>
            <a:pPr lvl="2"/>
            <a:r>
              <a:rPr lang="es-MX" dirty="0" smtClean="0"/>
              <a:t>Barra pulida</a:t>
            </a:r>
          </a:p>
          <a:p>
            <a:pPr marL="914400" lvl="2" indent="0">
              <a:buNone/>
            </a:pPr>
            <a:endParaRPr lang="es-MX" dirty="0" smtClean="0"/>
          </a:p>
          <a:p>
            <a:pPr marL="914400" lvl="2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41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es-MX" sz="2000" u="sng" dirty="0" smtClean="0"/>
              <a:t>.</a:t>
            </a:r>
            <a:endParaRPr lang="es-MX" sz="20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6" y="1966888"/>
            <a:ext cx="4791370" cy="455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0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88815"/>
            <a:ext cx="5339308" cy="400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680" y="1554163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76" y="2046908"/>
            <a:ext cx="5015988" cy="375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23" y="1958515"/>
            <a:ext cx="5518373" cy="41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6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FACILIDADES DE SUPERFICIE I</a:t>
            </a:r>
            <a:endParaRPr lang="es-MX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5472608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endParaRPr lang="es-ES" sz="2800" b="1" dirty="0" smtClean="0"/>
          </a:p>
          <a:p>
            <a:pPr marL="0" indent="0" algn="just">
              <a:buNone/>
            </a:pPr>
            <a:r>
              <a:rPr lang="es-ES" sz="2800" b="1" dirty="0" smtClean="0"/>
              <a:t>CONSIDERACIONES GENERALES:</a:t>
            </a:r>
          </a:p>
          <a:p>
            <a:pPr marL="0" indent="0" algn="just">
              <a:buNone/>
            </a:pPr>
            <a:endParaRPr lang="es-ES" sz="2800" b="1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smtClean="0"/>
              <a:t>Los </a:t>
            </a:r>
            <a:r>
              <a:rPr lang="es-ES" sz="2000" dirty="0"/>
              <a:t>diámetros de la bomba varían de 25,4 a 120 milímetros. El desplazamiento de fluido por cada diámetro de bomba depende del número de emboladas por minuto y de la longitud de la embolada, que puede ser de varios centímetros hasta 9 metros. Por tanto, el bombeo puede ser de fracciones de metro cúbico hasta unos 470 metros cúbicos/día.</a:t>
            </a:r>
            <a:endParaRPr lang="es-MX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Las bombas son del tipo llamado de tubería de educción, ya que el cilindro o pistón de la bomba va conectado a la tubería de educción y se mete en el pozo como parte integral de la sarta a la profundidad deseada de </a:t>
            </a:r>
            <a:r>
              <a:rPr lang="es-ES" sz="2000" dirty="0" smtClean="0"/>
              <a:t>bombeo.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5780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u="sng" dirty="0" smtClean="0"/>
              <a:t>FACILIDADES DE SUPERFICIE I</a:t>
            </a:r>
          </a:p>
        </p:txBody>
      </p:sp>
      <p:sp>
        <p:nvSpPr>
          <p:cNvPr id="4099" name="4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811365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sz="2800" dirty="0" smtClean="0"/>
              <a:t>CODIGO – PTR714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sz="2800" dirty="0" smtClean="0"/>
              <a:t>2016B</a:t>
            </a:r>
            <a:endParaRPr lang="es-MX" sz="2800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MX" b="1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b="1" dirty="0" smtClean="0"/>
              <a:t>ING. ALVARO GALLEGOS ERAS, MSc.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MX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dirty="0" smtClean="0"/>
              <a:t>ESCUELA POLITECNICA NACIONAL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MX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dirty="0" smtClean="0"/>
              <a:t>FACULTAD DE INGENIERÍA EN GEOLOGÍA Y PETRÓLEOS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MX" dirty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MX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Ingeniería de Petróleos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MX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FACILIDADES DE SUPERFICIE I</a:t>
            </a:r>
            <a:endParaRPr lang="es-MX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es-ES" sz="2400" dirty="0"/>
              <a:t>Como las válvulas fija y viajera deben ser resistentes a la corrosión y a la abrasión, sus esferas y asientos se fabrican de acero inoxidable, acero templado, metal monel, aleaciones de cobalto, acero tungsteno o bronce.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400" dirty="0"/>
              <a:t>Las varillas de succión son hechas de varias aleaciones de metales, se fabrican, generalmente, en diámetros de 15,9; 19; 22,2; 25,4 y 28,6 milímetros,.</a:t>
            </a:r>
            <a:endParaRPr lang="es-MX" sz="2400" dirty="0"/>
          </a:p>
          <a:p>
            <a:pPr marL="457200" indent="-457200" algn="just">
              <a:buFont typeface="+mj-lt"/>
              <a:buAutoNum type="arabicPeriod" startAt="3"/>
            </a:pPr>
            <a:r>
              <a:rPr lang="es-ES" sz="2400" dirty="0"/>
              <a:t>La longitud de las varillas es de 7,6 y 9,15 metros. El peso de las varillas, en kg/30 metros de longitud, va desde 32,7 a 167,3 kilogramos. 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97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VARILLAS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444858" cy="23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1594"/>
            <a:ext cx="4586428" cy="298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612940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DEL BOMBEO MECÁNICO</a:t>
            </a:r>
          </a:p>
          <a:p>
            <a:r>
              <a:rPr lang="es-MX" sz="2000" dirty="0"/>
              <a:t>• Confiabilidad y bajo mantenimiento.</a:t>
            </a:r>
            <a:r>
              <a:rPr lang="es-MX" sz="2800" u="sng" dirty="0"/>
              <a:t> </a:t>
            </a:r>
            <a:endParaRPr lang="es-MX" sz="2000" dirty="0"/>
          </a:p>
          <a:p>
            <a:pPr lvl="0"/>
            <a:r>
              <a:rPr lang="es-MX" sz="2000" dirty="0"/>
              <a:t>• Alto conocimiento en todas las aplicaciones (Crudos pesados y livianos). </a:t>
            </a:r>
          </a:p>
          <a:p>
            <a:pPr lvl="0"/>
            <a:r>
              <a:rPr lang="es-MX" sz="2000" dirty="0"/>
              <a:t>• Facilidad para ajustar la tasa en superficie. </a:t>
            </a:r>
          </a:p>
          <a:p>
            <a:pPr lvl="0"/>
            <a:r>
              <a:rPr lang="es-MX" sz="2000" dirty="0"/>
              <a:t>• Permite alcanzar un alto grado de depleción. </a:t>
            </a:r>
          </a:p>
          <a:p>
            <a:pPr lvl="0"/>
            <a:r>
              <a:rPr lang="es-MX" sz="2000" dirty="0"/>
              <a:t>• Varias alternativas para la fuente de poder (</a:t>
            </a:r>
            <a:r>
              <a:rPr lang="es-MX" sz="2000" dirty="0" smtClean="0"/>
              <a:t>motor gas, diésel </a:t>
            </a:r>
            <a:r>
              <a:rPr lang="es-MX" sz="2000" dirty="0"/>
              <a:t>o eléctrico). </a:t>
            </a:r>
          </a:p>
          <a:p>
            <a:pPr lvl="0"/>
            <a:r>
              <a:rPr lang="es-MX" sz="2000" dirty="0"/>
              <a:t>• Operación, análisis </a:t>
            </a:r>
            <a:r>
              <a:rPr lang="es-MX" sz="2000" dirty="0" smtClean="0"/>
              <a:t> sencillos </a:t>
            </a:r>
            <a:r>
              <a:rPr lang="es-MX" sz="2000" dirty="0"/>
              <a:t>y fácil reparación técnica. </a:t>
            </a:r>
          </a:p>
          <a:p>
            <a:pPr lvl="0"/>
            <a:r>
              <a:rPr lang="es-MX" sz="2000" dirty="0"/>
              <a:t>• Tolera altas temperaturas. </a:t>
            </a:r>
          </a:p>
          <a:p>
            <a:pPr lvl="0"/>
            <a:r>
              <a:rPr lang="es-MX" sz="2000" dirty="0"/>
              <a:t>• Facilidad para el intercambio de unidades entre pozos. </a:t>
            </a:r>
          </a:p>
          <a:p>
            <a:pPr lvl="0"/>
            <a:r>
              <a:rPr lang="es-MX" sz="2000" dirty="0"/>
              <a:t>• Aplicable a huecos estrechos y completamiento múltiples. </a:t>
            </a:r>
          </a:p>
          <a:p>
            <a:pPr lvl="0"/>
            <a:r>
              <a:rPr lang="es-MX" sz="2000" dirty="0"/>
              <a:t>• Permite el levantamiento de crudos con viscosidades relativamente altas. </a:t>
            </a:r>
          </a:p>
          <a:p>
            <a:pPr lvl="0"/>
            <a:r>
              <a:rPr lang="es-MX" sz="2000" dirty="0"/>
              <a:t>• Fácil aplicación de tratamientos contra la corrosión y la formación </a:t>
            </a:r>
            <a:r>
              <a:rPr lang="es-MX" sz="2000" dirty="0" smtClean="0"/>
              <a:t>de     escamas. </a:t>
            </a:r>
            <a:endParaRPr lang="es-MX" sz="2000" dirty="0"/>
          </a:p>
          <a:p>
            <a:pPr lvl="0"/>
            <a:r>
              <a:rPr lang="es-MX" sz="2000" dirty="0"/>
              <a:t>• Disponibilidad de diferentes tamaños de unidades.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55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680" y="1124744"/>
            <a:ext cx="8686800" cy="5733256"/>
          </a:xfrm>
        </p:spPr>
        <p:txBody>
          <a:bodyPr/>
          <a:lstStyle/>
          <a:p>
            <a:pPr marL="0" indent="0" algn="ctr">
              <a:buNone/>
            </a:pPr>
            <a:r>
              <a:rPr lang="es-MX" sz="2800" b="1" dirty="0" smtClean="0"/>
              <a:t>DESVENTAJAS DEL BOMBEO MECÁNICO</a:t>
            </a:r>
            <a:endParaRPr lang="es-MX" b="1" dirty="0" smtClean="0"/>
          </a:p>
          <a:p>
            <a:pPr marL="0" indent="0" algn="ctr">
              <a:buNone/>
            </a:pPr>
            <a:endParaRPr lang="es-MX" sz="800" b="1" dirty="0" smtClean="0"/>
          </a:p>
          <a:p>
            <a:r>
              <a:rPr lang="es-MX" sz="2000" dirty="0" smtClean="0"/>
              <a:t>Los </a:t>
            </a:r>
            <a:r>
              <a:rPr lang="es-MX" sz="2000" dirty="0"/>
              <a:t>caudales que permite bombear son relativamente bajos. </a:t>
            </a:r>
          </a:p>
          <a:p>
            <a:r>
              <a:rPr lang="es-MX" sz="2000" dirty="0" smtClean="0"/>
              <a:t>Requieren </a:t>
            </a:r>
            <a:r>
              <a:rPr lang="es-MX" sz="2000" dirty="0"/>
              <a:t>de gran espacio en superficie, siendo poco recomendable en plataformas costa afuera y en locaciones urbanas. </a:t>
            </a:r>
            <a:endParaRPr lang="es-MX" sz="2000" dirty="0" smtClean="0"/>
          </a:p>
          <a:p>
            <a:r>
              <a:rPr lang="es-MX" sz="2000" dirty="0" smtClean="0"/>
              <a:t>Presenta </a:t>
            </a:r>
            <a:r>
              <a:rPr lang="es-MX" sz="2000" dirty="0"/>
              <a:t>mayor desgaste de las varillas en pozos desviados. </a:t>
            </a:r>
            <a:endParaRPr lang="es-MX" sz="2000" dirty="0" smtClean="0"/>
          </a:p>
          <a:p>
            <a:r>
              <a:rPr lang="es-MX" sz="2000" dirty="0" smtClean="0"/>
              <a:t>Problemas </a:t>
            </a:r>
            <a:r>
              <a:rPr lang="es-MX" sz="2000" dirty="0"/>
              <a:t>de fricción en pozos tortuosos. </a:t>
            </a:r>
            <a:endParaRPr lang="es-MX" sz="2000" dirty="0" smtClean="0"/>
          </a:p>
          <a:p>
            <a:r>
              <a:rPr lang="es-MX" sz="2000" dirty="0" smtClean="0"/>
              <a:t>Baja </a:t>
            </a:r>
            <a:r>
              <a:rPr lang="es-MX" sz="2000" dirty="0"/>
              <a:t>tolerancia a la producción de sólidos. </a:t>
            </a:r>
            <a:endParaRPr lang="es-MX" sz="2000" dirty="0" smtClean="0"/>
          </a:p>
          <a:p>
            <a:r>
              <a:rPr lang="es-MX" sz="2000" dirty="0" smtClean="0"/>
              <a:t>Limitado </a:t>
            </a:r>
            <a:r>
              <a:rPr lang="es-MX" sz="2000" dirty="0"/>
              <a:t>por la profundidad. </a:t>
            </a:r>
            <a:endParaRPr lang="es-MX" sz="2000" dirty="0" smtClean="0"/>
          </a:p>
          <a:p>
            <a:r>
              <a:rPr lang="es-MX" sz="2000" dirty="0" smtClean="0"/>
              <a:t>Baja </a:t>
            </a:r>
            <a:r>
              <a:rPr lang="es-MX" sz="2000" dirty="0"/>
              <a:t>eficiencia volumétrica en pozos con alta producción de </a:t>
            </a:r>
            <a:r>
              <a:rPr lang="es-MX" sz="2000" dirty="0" smtClean="0"/>
              <a:t>gas.</a:t>
            </a:r>
          </a:p>
          <a:p>
            <a:r>
              <a:rPr lang="es-MX" sz="2000" dirty="0" smtClean="0"/>
              <a:t>Susceptible </a:t>
            </a:r>
            <a:r>
              <a:rPr lang="es-MX" sz="2000" dirty="0"/>
              <a:t>a la formación de parafinas. </a:t>
            </a:r>
            <a:endParaRPr lang="es-MX" sz="2000" dirty="0" smtClean="0"/>
          </a:p>
          <a:p>
            <a:r>
              <a:rPr lang="es-MX" sz="2000" dirty="0" smtClean="0"/>
              <a:t>El </a:t>
            </a:r>
            <a:r>
              <a:rPr lang="es-MX" sz="2000" dirty="0"/>
              <a:t>tubing no puede ser recubierto internamente para protegerlo contra la </a:t>
            </a:r>
            <a:r>
              <a:rPr lang="es-MX" sz="2000" dirty="0" smtClean="0"/>
              <a:t>corrosión.</a:t>
            </a:r>
          </a:p>
          <a:p>
            <a:r>
              <a:rPr lang="es-MX" sz="2000" dirty="0" smtClean="0"/>
              <a:t>Poca </a:t>
            </a:r>
            <a:r>
              <a:rPr lang="es-MX" sz="2000" dirty="0"/>
              <a:t>resistencia al contenido de H2S. </a:t>
            </a:r>
            <a:endParaRPr lang="es-MX" sz="2000" dirty="0" smtClean="0"/>
          </a:p>
          <a:p>
            <a:r>
              <a:rPr lang="es-MX" sz="2000" dirty="0" smtClean="0"/>
              <a:t>En </a:t>
            </a:r>
            <a:r>
              <a:rPr lang="es-MX" sz="2000" dirty="0"/>
              <a:t>pozos de diámetro pequeño, se limita el caudal a producir, por el tamaño de </a:t>
            </a:r>
            <a:r>
              <a:rPr lang="es-MX" sz="2000" dirty="0" smtClean="0"/>
              <a:t>subsuelo.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707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 smtClean="0"/>
              <a:t>FACILIDADES DE SUPERFICIE I</a:t>
            </a:r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MX" b="1" dirty="0" smtClean="0"/>
              <a:t>DEBER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endParaRPr lang="es-MX" dirty="0"/>
          </a:p>
          <a:p>
            <a:pPr marL="0" indent="0" algn="just" eaLnBrk="1" hangingPunct="1">
              <a:buNone/>
              <a:defRPr/>
            </a:pPr>
            <a:r>
              <a:rPr lang="es-MX" dirty="0"/>
              <a:t>Dibujar un Diagrama de flujo (</a:t>
            </a:r>
            <a:r>
              <a:rPr lang="es-MX" dirty="0" smtClean="0"/>
              <a:t>PDF), De </a:t>
            </a:r>
            <a:r>
              <a:rPr lang="es-MX" dirty="0"/>
              <a:t>un sistema para levantamiento artificial por: BOMBEO     </a:t>
            </a:r>
            <a:r>
              <a:rPr lang="es-MX" dirty="0" smtClean="0"/>
              <a:t>MECÁNICO: Equipo </a:t>
            </a:r>
            <a:r>
              <a:rPr lang="es-MX" dirty="0"/>
              <a:t>de fondo y de superficie. </a:t>
            </a:r>
          </a:p>
          <a:p>
            <a:pPr marL="0" indent="0" algn="just" eaLnBrk="1" hangingPunct="1">
              <a:buNone/>
              <a:defRPr/>
            </a:pPr>
            <a:r>
              <a:rPr lang="es-MX" dirty="0"/>
              <a:t>        En un anexo describir cada una de sus partes  y el concepto básico </a:t>
            </a:r>
            <a:r>
              <a:rPr lang="es-MX" dirty="0" smtClean="0"/>
              <a:t>de su </a:t>
            </a:r>
            <a:r>
              <a:rPr lang="es-MX" dirty="0"/>
              <a:t>funcionamiento.</a:t>
            </a:r>
          </a:p>
          <a:p>
            <a:pPr marL="0" indent="0" algn="just" eaLnBrk="1" hangingPunct="1">
              <a:buNone/>
              <a:defRPr/>
            </a:pPr>
            <a:endParaRPr lang="es-MX" dirty="0"/>
          </a:p>
          <a:p>
            <a:pPr marL="0" indent="0" algn="just" eaLnBrk="1" hangingPunct="1">
              <a:buNone/>
              <a:defRPr/>
            </a:pPr>
            <a:r>
              <a:rPr lang="es-MX" dirty="0"/>
              <a:t>Señalar el origen de la información presentada (Bibliografía). Usar la simbología adecuada. Incluir imágenes fotográficas de cada parte.</a:t>
            </a:r>
          </a:p>
          <a:p>
            <a:pPr eaLnBrk="1" hangingPunct="1">
              <a:defRPr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s-MX" smtClean="0"/>
          </a:p>
          <a:p>
            <a:pPr marL="0" indent="0" algn="ctr">
              <a:buFont typeface="Wingdings 2" pitchFamily="18" charset="2"/>
              <a:buNone/>
            </a:pPr>
            <a:r>
              <a:rPr lang="es-MX" sz="5400" b="1" smtClean="0"/>
              <a:t>¿ PREGUNTAS ?</a:t>
            </a:r>
          </a:p>
          <a:p>
            <a:pPr marL="0" indent="0" algn="ctr">
              <a:buFont typeface="Wingdings 2" pitchFamily="18" charset="2"/>
              <a:buNone/>
            </a:pPr>
            <a:endParaRPr lang="es-MX" sz="5400" b="1" smtClean="0"/>
          </a:p>
          <a:p>
            <a:pPr marL="0" indent="0" algn="ctr">
              <a:buFont typeface="Wingdings 2" pitchFamily="18" charset="2"/>
              <a:buNone/>
            </a:pPr>
            <a:r>
              <a:rPr lang="es-MX" sz="5400" b="1" smtClean="0"/>
              <a:t>¡GRACIAS!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800" b="1" u="sng" dirty="0" smtClean="0"/>
              <a:t>FACILIDADES DE SUPERFICIE I</a:t>
            </a:r>
          </a:p>
        </p:txBody>
      </p:sp>
      <p:sp>
        <p:nvSpPr>
          <p:cNvPr id="5123" name="4 Marcador de contenido"/>
          <p:cNvSpPr>
            <a:spLocks noGrp="1"/>
          </p:cNvSpPr>
          <p:nvPr>
            <p:ph idx="1"/>
          </p:nvPr>
        </p:nvSpPr>
        <p:spPr>
          <a:xfrm>
            <a:off x="250825" y="1524000"/>
            <a:ext cx="8642350" cy="44259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MX" sz="1200" dirty="0" smtClean="0"/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MX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EQUIPOS DE SUPERFICIE PARA EL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LEVANTAMIENTO</a:t>
            </a:r>
          </a:p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 POR BOMBEO MECÁNICO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4162"/>
            <a:ext cx="8686800" cy="4827165"/>
          </a:xfrm>
        </p:spPr>
        <p:txBody>
          <a:bodyPr/>
          <a:lstStyle/>
          <a:p>
            <a:pPr marL="0" indent="0" algn="ctr">
              <a:buNone/>
            </a:pPr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BOMBEO MECÁNICO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MX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 algn="just">
              <a:buFont typeface="Wingdings" pitchFamily="2" charset="2"/>
              <a:buChar char="§"/>
            </a:pPr>
            <a:r>
              <a:rPr lang="es-MX" sz="2000" dirty="0" smtClean="0"/>
              <a:t>Es </a:t>
            </a:r>
            <a:r>
              <a:rPr lang="es-MX" sz="2000" dirty="0"/>
              <a:t>el método de levantamiento artificial más </a:t>
            </a:r>
            <a:r>
              <a:rPr lang="es-MX" sz="2000" dirty="0" smtClean="0"/>
              <a:t>usado. </a:t>
            </a:r>
          </a:p>
          <a:p>
            <a:pPr marL="400050" lvl="1" indent="0" algn="just">
              <a:buFont typeface="Wingdings" pitchFamily="2" charset="2"/>
              <a:buChar char="§"/>
            </a:pPr>
            <a:r>
              <a:rPr lang="es-MX" sz="2000" dirty="0" smtClean="0"/>
              <a:t>Consiste </a:t>
            </a:r>
            <a:r>
              <a:rPr lang="es-MX" sz="2000" dirty="0"/>
              <a:t>en una bomba de subsuelo de acción reciprocante, que se abastece con energía producida a través de una sarta de cabillas. </a:t>
            </a:r>
            <a:endParaRPr lang="es-MX" sz="2000" dirty="0" smtClean="0"/>
          </a:p>
          <a:p>
            <a:pPr marL="400050" lvl="1" indent="0" algn="just">
              <a:buFont typeface="Wingdings" pitchFamily="2" charset="2"/>
              <a:buChar char="§"/>
            </a:pPr>
            <a:r>
              <a:rPr lang="es-MX" sz="2000" dirty="0" smtClean="0"/>
              <a:t>La </a:t>
            </a:r>
            <a:r>
              <a:rPr lang="es-MX" sz="2000" dirty="0"/>
              <a:t>energía proviene de un motor eléctrico o de combustión interna, el cual moviliza a una unidad de superficie mediante un sistema de engranajes y </a:t>
            </a:r>
            <a:r>
              <a:rPr lang="es-MX" sz="2000" dirty="0" smtClean="0"/>
              <a:t>correas.</a:t>
            </a:r>
          </a:p>
          <a:p>
            <a:pPr marL="400050" lvl="1" indent="0" algn="just">
              <a:buFont typeface="Wingdings" pitchFamily="2" charset="2"/>
              <a:buChar char="§"/>
            </a:pPr>
            <a:r>
              <a:rPr lang="es-MX" sz="2000" dirty="0" smtClean="0"/>
              <a:t>Fue </a:t>
            </a:r>
            <a:r>
              <a:rPr lang="es-ES" sz="2000" dirty="0" smtClean="0"/>
              <a:t>de </a:t>
            </a:r>
            <a:r>
              <a:rPr lang="es-ES" sz="2000" dirty="0"/>
              <a:t>hecho el primer sistema artificial de bombeo. </a:t>
            </a:r>
            <a:endParaRPr lang="es-MX" sz="2000" dirty="0"/>
          </a:p>
          <a:p>
            <a:pPr marL="0" indent="0" algn="ctr">
              <a:buNone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79218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3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92163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6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59"/>
            <a:ext cx="8686800" cy="541864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>
                <a:hlinkClick r:id="rId2" action="ppaction://hlinkfile"/>
              </a:rPr>
              <a:t>PARÁMETROS PARA EL DISEÑO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000" b="1" dirty="0">
                <a:hlinkClick r:id="rId2" action="ppaction://hlinkfile"/>
              </a:rPr>
              <a:t>Datos del pozo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s-MX" sz="2200" dirty="0" smtClean="0">
                <a:hlinkClick r:id="rId2" action="ppaction://hlinkfile"/>
              </a:rPr>
              <a:t>Información del reservorio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s-MX" sz="2200" dirty="0" smtClean="0">
                <a:hlinkClick r:id="rId2" action="ppaction://hlinkfile"/>
              </a:rPr>
              <a:t>Propiedades del fluido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es-MX" sz="2200" dirty="0" smtClean="0">
                <a:hlinkClick r:id="rId2" action="ppaction://hlinkfile"/>
              </a:rPr>
              <a:t>Datos de producción</a:t>
            </a:r>
            <a:endParaRPr lang="es-MX" sz="2200" b="1" dirty="0">
              <a:hlinkClick r:id="rId2" action="ppaction://hlinkfile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sz="3000" b="1" dirty="0" smtClean="0">
                <a:hlinkClick r:id="rId2" action="ppaction://hlinkfile"/>
              </a:rPr>
              <a:t>Diagrama del pozo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s-MX" sz="2200" dirty="0" smtClean="0">
                <a:hlinkClick r:id="rId2" action="ppaction://hlinkfile"/>
              </a:rPr>
              <a:t>Tamaño de tubería de revestimiento y peso 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s-MX" sz="2200" dirty="0" smtClean="0">
                <a:hlinkClick r:id="rId2" action="ppaction://hlinkfile"/>
              </a:rPr>
              <a:t>Tamaño de tubería de producción y peso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s-MX" sz="2200" dirty="0" smtClean="0">
                <a:hlinkClick r:id="rId2" action="ppaction://hlinkfile"/>
              </a:rPr>
              <a:t>Profundidad de asentamiento de tubería de revestimiento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s-MX" sz="2200" dirty="0" smtClean="0">
                <a:hlinkClick r:id="rId2" action="ppaction://hlinkfile"/>
              </a:rPr>
              <a:t>Intervalo de perforaciones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s-MX" sz="2200" b="1" dirty="0" smtClean="0">
                <a:hlinkClick r:id="rId2" action="ppaction://hlinkfile"/>
              </a:rPr>
              <a:t>Survey:</a:t>
            </a:r>
            <a:r>
              <a:rPr lang="es-MX" sz="2200" dirty="0" smtClean="0">
                <a:hlinkClick r:id="rId2" action="ppaction://hlinkfile"/>
              </a:rPr>
              <a:t> Inclinación y dirección del pozo</a:t>
            </a:r>
          </a:p>
        </p:txBody>
      </p:sp>
      <p:sp>
        <p:nvSpPr>
          <p:cNvPr id="4" name="3 Flecha derecha">
            <a:hlinkClick r:id="rId3" action="ppaction://hlinkfile"/>
          </p:cNvPr>
          <p:cNvSpPr/>
          <p:nvPr/>
        </p:nvSpPr>
        <p:spPr>
          <a:xfrm>
            <a:off x="7740352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75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626171"/>
            <a:ext cx="8686800" cy="4827165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/>
              <a:t>La unidades de bombeo mecánico se clasifican según su geometría en tres tipos principales:</a:t>
            </a:r>
          </a:p>
          <a:p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Unidades convencionales, las cuales tienen el apoyo en el punto medio del balancín;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Unidades neumáticas, cuyo punto de apoyo se ubica en el extremo delantero del balancín;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U</a:t>
            </a:r>
            <a:r>
              <a:rPr lang="es-MX" sz="2400" dirty="0" smtClean="0"/>
              <a:t>nidades </a:t>
            </a:r>
            <a:r>
              <a:rPr lang="es-MX" sz="2400" dirty="0"/>
              <a:t>MARK II, que tienen el apoyo en el extremo trasero del balancín. </a:t>
            </a:r>
          </a:p>
        </p:txBody>
      </p:sp>
    </p:spTree>
    <p:extLst>
      <p:ext uri="{BB962C8B-B14F-4D97-AF65-F5344CB8AC3E}">
        <p14:creationId xmlns:p14="http://schemas.microsoft.com/office/powerpoint/2010/main" val="726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 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328592"/>
          </a:xfrm>
        </p:spPr>
        <p:txBody>
          <a:bodyPr/>
          <a:lstStyle/>
          <a:p>
            <a:endParaRPr lang="es-MX" sz="2400" dirty="0" smtClean="0"/>
          </a:p>
          <a:p>
            <a:r>
              <a:rPr lang="es-MX" sz="2400" dirty="0" smtClean="0"/>
              <a:t>El </a:t>
            </a:r>
            <a:r>
              <a:rPr lang="es-MX" sz="2400" dirty="0"/>
              <a:t>levantamiento del crudo se realiza mediante la acción de las bombas de subsuelo, las cuales son accionadas por la sarta de varillas que les transmiten la potencia </a:t>
            </a:r>
            <a:r>
              <a:rPr lang="es-MX" sz="2400" dirty="0" smtClean="0"/>
              <a:t>requerida.</a:t>
            </a:r>
          </a:p>
          <a:p>
            <a:pPr marL="0" indent="0">
              <a:buNone/>
            </a:pPr>
            <a:r>
              <a:rPr lang="es-MX" sz="2400" dirty="0" smtClean="0"/>
              <a:t> </a:t>
            </a:r>
          </a:p>
          <a:p>
            <a:r>
              <a:rPr lang="es-MX" sz="2400" dirty="0" smtClean="0"/>
              <a:t>Estas </a:t>
            </a:r>
            <a:r>
              <a:rPr lang="es-MX" sz="2400" dirty="0"/>
              <a:t>bombas consisten esencialmente de un pistón dentro de un barril con válvulas de entrada y salida de fluido, y pueden ser de acción simple o de acción doble</a:t>
            </a:r>
            <a:r>
              <a:rPr lang="es-MX" sz="2400" dirty="0" smtClean="0"/>
              <a:t>.</a:t>
            </a:r>
          </a:p>
          <a:p>
            <a:endParaRPr lang="es-MX" sz="2400" dirty="0" smtClean="0"/>
          </a:p>
          <a:p>
            <a:pPr lvl="1">
              <a:buFont typeface="Wingdings" pitchFamily="2" charset="2"/>
              <a:buChar char="q"/>
            </a:pPr>
            <a:r>
              <a:rPr lang="es-MX" sz="2000" dirty="0" smtClean="0"/>
              <a:t>	Las </a:t>
            </a:r>
            <a:r>
              <a:rPr lang="es-MX" sz="2000" dirty="0"/>
              <a:t>bombas de acción simple son usadas generalmente en </a:t>
            </a:r>
            <a:r>
              <a:rPr lang="es-MX" sz="2000" dirty="0" smtClean="0"/>
              <a:t>	combinación </a:t>
            </a:r>
            <a:r>
              <a:rPr lang="es-MX" sz="2000" dirty="0"/>
              <a:t>con sistemas de empuje mecánico, </a:t>
            </a:r>
            <a:endParaRPr lang="es-MX" sz="2000" dirty="0" smtClean="0"/>
          </a:p>
          <a:p>
            <a:pPr lvl="1">
              <a:buFont typeface="Wingdings" pitchFamily="2" charset="2"/>
              <a:buChar char="q"/>
            </a:pPr>
            <a:r>
              <a:rPr lang="es-MX" sz="2000" dirty="0" smtClean="0"/>
              <a:t>	mientras </a:t>
            </a:r>
            <a:r>
              <a:rPr lang="es-MX" sz="2000" dirty="0"/>
              <a:t>que las de acción doble se emplean con mayor frecuencia </a:t>
            </a:r>
            <a:r>
              <a:rPr lang="es-MX" sz="2000" dirty="0" smtClean="0"/>
              <a:t>	con </a:t>
            </a:r>
            <a:r>
              <a:rPr lang="es-MX" sz="2000" dirty="0"/>
              <a:t>sistemas de empuje hidráulico. </a:t>
            </a:r>
          </a:p>
        </p:txBody>
      </p:sp>
    </p:spTree>
    <p:extLst>
      <p:ext uri="{BB962C8B-B14F-4D97-AF65-F5344CB8AC3E}">
        <p14:creationId xmlns:p14="http://schemas.microsoft.com/office/powerpoint/2010/main" val="32560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FACILIDADES DE SUPERFICIE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160612"/>
            <a:ext cx="22669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25945</TotalTime>
  <Words>993</Words>
  <Application>Microsoft Office PowerPoint</Application>
  <PresentationFormat>Presentación en pantalla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Viajes</vt:lpstr>
      <vt:lpstr>FACILIDADES DE SUPERFICIE  I</vt:lpstr>
      <vt:lpstr>FACILIDADES DE SUPERFICIE I</vt:lpstr>
      <vt:lpstr>FACILIDADES DE SUPERFICIE I</vt:lpstr>
      <vt:lpstr>FACILIDADES DE SUPERFICIE I</vt:lpstr>
      <vt:lpstr>FACILIDADES DE SUPERFICIE</vt:lpstr>
      <vt:lpstr>FACILIDADES DE SUPERFICIE I</vt:lpstr>
      <vt:lpstr>FACILIDADES DE SUPERFICIE</vt:lpstr>
      <vt:lpstr>FACILIDADES DE SUPERFICIE I</vt:lpstr>
      <vt:lpstr>FACILIDADES DE SUPERFICIE</vt:lpstr>
      <vt:lpstr>FACILIDADES DE SUPERFICIE</vt:lpstr>
      <vt:lpstr>FACILIDADES DE SUPERFICIE I</vt:lpstr>
      <vt:lpstr>FACILIDADES DE SUPERFICIE I</vt:lpstr>
      <vt:lpstr>FACILIDADES DE SUPERICIE I</vt:lpstr>
      <vt:lpstr>FACILIDADES DE PRODUCCIÓN</vt:lpstr>
      <vt:lpstr>FACILIDADES DE SUPERFICIE I</vt:lpstr>
      <vt:lpstr>FACILIDADES DE SUPERFICIE I</vt:lpstr>
      <vt:lpstr>FACILIDADES DE SUPERFICIE I</vt:lpstr>
      <vt:lpstr>FACILIDADES DE SUPERFICIE I</vt:lpstr>
      <vt:lpstr>FACILIDADES DE SUPERFICIE I</vt:lpstr>
      <vt:lpstr>FACILIDADES DE SUPERFICIE I</vt:lpstr>
      <vt:lpstr>FACILIDADES DE SUPERFICIE I</vt:lpstr>
      <vt:lpstr>Facilidades de superficie I</vt:lpstr>
      <vt:lpstr>FACILIDADES DE SUPERFICIE I</vt:lpstr>
      <vt:lpstr>FACILIDADES DE SUPERFICIE I</vt:lpstr>
      <vt:lpstr>FACILIDADES DE SUPERFICIE I</vt:lpstr>
    </vt:vector>
  </TitlesOfParts>
  <Company>SOTE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Bombeo Mecánico</dc:title>
  <dc:creator>Alvaro Gallegos E.  MSc.</dc:creator>
  <cp:lastModifiedBy>ALVARO GALLEGOS</cp:lastModifiedBy>
  <cp:revision>280</cp:revision>
  <dcterms:created xsi:type="dcterms:W3CDTF">2007-04-19T13:08:22Z</dcterms:created>
  <dcterms:modified xsi:type="dcterms:W3CDTF">2016-10-28T19:14:33Z</dcterms:modified>
</cp:coreProperties>
</file>