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8244D81-3C3B-4FFB-8FE6-0A9569950E69}" type="datetimeFigureOut">
              <a:rPr lang="es-EC" smtClean="0"/>
              <a:t>24/7/2016</a:t>
            </a:fld>
            <a:endParaRPr lang="es-EC"/>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C"/>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FB13C24-8015-4023-B62A-F74FB1E44BC2}" type="slidenum">
              <a:rPr lang="es-EC" smtClean="0"/>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8244D81-3C3B-4FFB-8FE6-0A9569950E69}" type="datetimeFigureOut">
              <a:rPr lang="es-EC" smtClean="0"/>
              <a:t>24/7/2016</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8244D81-3C3B-4FFB-8FE6-0A9569950E69}" type="datetimeFigureOut">
              <a:rPr lang="es-EC" smtClean="0"/>
              <a:t>24/7/2016</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8FB13C24-8015-4023-B62A-F74FB1E44BC2}" type="slidenum">
              <a:rPr lang="es-EC" smtClean="0"/>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8244D81-3C3B-4FFB-8FE6-0A9569950E69}" type="datetimeFigureOut">
              <a:rPr lang="es-EC" smtClean="0"/>
              <a:t>24/7/2016</a:t>
            </a:fld>
            <a:endParaRPr lang="es-EC"/>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FB13C24-8015-4023-B62A-F74FB1E44BC2}" type="slidenum">
              <a:rPr lang="es-EC" smtClean="0"/>
              <a:t>‹Nº›</a:t>
            </a:fld>
            <a:endParaRPr lang="es-EC"/>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244D81-3C3B-4FFB-8FE6-0A9569950E69}" type="datetimeFigureOut">
              <a:rPr lang="es-EC" smtClean="0"/>
              <a:t>24/7/2016</a:t>
            </a:fld>
            <a:endParaRPr lang="es-EC"/>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B13C24-8015-4023-B62A-F74FB1E44BC2}" type="slidenum">
              <a:rPr lang="es-EC" smtClean="0"/>
              <a:t>‹Nº›</a:t>
            </a:fld>
            <a:endParaRPr lang="es-EC"/>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22376" y="980728"/>
            <a:ext cx="7772400" cy="2668278"/>
          </a:xfrm>
        </p:spPr>
        <p:txBody>
          <a:bodyPr>
            <a:normAutofit fontScale="90000"/>
          </a:bodyPr>
          <a:lstStyle/>
          <a:p>
            <a:pPr algn="ctr"/>
            <a:r>
              <a:rPr lang="es-EC" dirty="0" smtClean="0">
                <a:solidFill>
                  <a:srgbClr val="FFC000"/>
                </a:solidFill>
              </a:rPr>
              <a:t>ESCUELA POLITÉCNICA NACIONAL </a:t>
            </a:r>
            <a:r>
              <a:rPr lang="es-EC" dirty="0" smtClean="0"/>
              <a:t/>
            </a:r>
            <a:br>
              <a:rPr lang="es-EC" dirty="0" smtClean="0"/>
            </a:br>
            <a:r>
              <a:rPr lang="es-EC" dirty="0" smtClean="0">
                <a:solidFill>
                  <a:schemeClr val="accent4">
                    <a:lumMod val="50000"/>
                  </a:schemeClr>
                </a:solidFill>
              </a:rPr>
              <a:t>PRODUCCIÓN DE GAS NATURAL</a:t>
            </a:r>
            <a:endParaRPr lang="es-EC" dirty="0">
              <a:solidFill>
                <a:schemeClr val="accent4">
                  <a:lumMod val="50000"/>
                </a:schemeClr>
              </a:solidFill>
            </a:endParaRPr>
          </a:p>
        </p:txBody>
      </p:sp>
      <p:sp>
        <p:nvSpPr>
          <p:cNvPr id="3" name="2 Subtítulo"/>
          <p:cNvSpPr>
            <a:spLocks noGrp="1"/>
          </p:cNvSpPr>
          <p:nvPr>
            <p:ph type="subTitle" idx="1"/>
          </p:nvPr>
        </p:nvSpPr>
        <p:spPr>
          <a:xfrm>
            <a:off x="722376" y="3685032"/>
            <a:ext cx="7772400" cy="1760192"/>
          </a:xfrm>
        </p:spPr>
        <p:txBody>
          <a:bodyPr>
            <a:normAutofit/>
          </a:bodyPr>
          <a:lstStyle/>
          <a:p>
            <a:pPr algn="ctr"/>
            <a:r>
              <a:rPr lang="es-EC" sz="2400" dirty="0" smtClean="0">
                <a:solidFill>
                  <a:srgbClr val="FF0000"/>
                </a:solidFill>
              </a:rPr>
              <a:t>DESARROLLO DE UN RESERVORIO DE GAS NATURAL</a:t>
            </a:r>
            <a:endParaRPr lang="es-EC" sz="2400" dirty="0">
              <a:solidFill>
                <a:srgbClr val="FF0000"/>
              </a:solidFill>
            </a:endParaRPr>
          </a:p>
        </p:txBody>
      </p:sp>
    </p:spTree>
    <p:extLst>
      <p:ext uri="{BB962C8B-B14F-4D97-AF65-F5344CB8AC3E}">
        <p14:creationId xmlns:p14="http://schemas.microsoft.com/office/powerpoint/2010/main" val="2447012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Una prueba de cuatro puntos fue realizada en un pozo de gas que tuvo una zona perforada de 20 ft. La presión de reservorio promedia es de 5250 </a:t>
            </a:r>
            <a:r>
              <a:rPr lang="es-EC" dirty="0" err="1" smtClean="0"/>
              <a:t>psia</a:t>
            </a:r>
            <a:r>
              <a:rPr lang="es-EC" dirty="0" smtClean="0"/>
              <a:t>. Usando el método de Jones et al. Determinar :</a:t>
            </a:r>
          </a:p>
          <a:p>
            <a:r>
              <a:rPr lang="es-EC" dirty="0" smtClean="0"/>
              <a:t>1.- A y B</a:t>
            </a:r>
          </a:p>
          <a:p>
            <a:r>
              <a:rPr lang="es-EC" dirty="0" smtClean="0"/>
              <a:t>2.- AOF</a:t>
            </a:r>
          </a:p>
          <a:p>
            <a:r>
              <a:rPr lang="es-EC" dirty="0" smtClean="0"/>
              <a:t>3,- La relación A´/A</a:t>
            </a:r>
          </a:p>
          <a:p>
            <a:r>
              <a:rPr lang="es-EC" dirty="0" smtClean="0"/>
              <a:t>4,- El nuevo AOF si el intervalo perforado se incrementa a 30 ft</a:t>
            </a:r>
          </a:p>
          <a:p>
            <a:endParaRPr lang="es-EC" dirty="0" smtClean="0"/>
          </a:p>
        </p:txBody>
      </p:sp>
      <p:sp>
        <p:nvSpPr>
          <p:cNvPr id="3" name="2 Título"/>
          <p:cNvSpPr>
            <a:spLocks noGrp="1"/>
          </p:cNvSpPr>
          <p:nvPr>
            <p:ph type="title"/>
          </p:nvPr>
        </p:nvSpPr>
        <p:spPr/>
        <p:txBody>
          <a:bodyPr/>
          <a:lstStyle/>
          <a:p>
            <a:r>
              <a:rPr lang="es-EC" dirty="0" smtClean="0"/>
              <a:t>Ejercicio</a:t>
            </a:r>
            <a:endParaRPr lang="es-EC" dirty="0"/>
          </a:p>
        </p:txBody>
      </p:sp>
    </p:spTree>
    <p:extLst>
      <p:ext uri="{BB962C8B-B14F-4D97-AF65-F5344CB8AC3E}">
        <p14:creationId xmlns:p14="http://schemas.microsoft.com/office/powerpoint/2010/main" val="45476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r>
              <a:rPr lang="es-EC" dirty="0" smtClean="0"/>
              <a:t>Prueba:</a:t>
            </a:r>
          </a:p>
          <a:p>
            <a:endParaRPr lang="es-EC" dirty="0"/>
          </a:p>
          <a:p>
            <a:endParaRPr lang="es-EC" dirty="0" smtClean="0"/>
          </a:p>
          <a:p>
            <a:endParaRPr lang="es-EC" dirty="0"/>
          </a:p>
          <a:p>
            <a:endParaRPr lang="es-EC" dirty="0" smtClean="0"/>
          </a:p>
          <a:p>
            <a:endParaRPr lang="es-EC" dirty="0"/>
          </a:p>
          <a:p>
            <a:endParaRPr lang="es-EC" dirty="0" smtClean="0"/>
          </a:p>
          <a:p>
            <a:r>
              <a:rPr lang="es-EC" dirty="0" smtClean="0"/>
              <a:t>Respuestas A=48 psia2/</a:t>
            </a:r>
            <a:r>
              <a:rPr lang="es-EC" dirty="0" err="1" smtClean="0"/>
              <a:t>Mscfd</a:t>
            </a:r>
            <a:r>
              <a:rPr lang="es-EC" dirty="0" smtClean="0"/>
              <a:t>; B=9,24*10^-3 psia2/Mscfd2</a:t>
            </a:r>
          </a:p>
          <a:p>
            <a:r>
              <a:rPr lang="es-EC" dirty="0" smtClean="0"/>
              <a:t>AOF=52080Mscfd</a:t>
            </a:r>
          </a:p>
          <a:p>
            <a:r>
              <a:rPr lang="es-EC" dirty="0" smtClean="0"/>
              <a:t>A´/A=11</a:t>
            </a:r>
          </a:p>
          <a:p>
            <a:r>
              <a:rPr lang="es-EC" dirty="0" smtClean="0"/>
              <a:t>AOF2=76340Mscfd</a:t>
            </a:r>
          </a:p>
          <a:p>
            <a:endParaRPr lang="es-EC" dirty="0"/>
          </a:p>
        </p:txBody>
      </p:sp>
      <p:sp>
        <p:nvSpPr>
          <p:cNvPr id="3" name="2 Título"/>
          <p:cNvSpPr>
            <a:spLocks noGrp="1"/>
          </p:cNvSpPr>
          <p:nvPr>
            <p:ph type="title"/>
          </p:nvPr>
        </p:nvSpPr>
        <p:spPr/>
        <p:txBody>
          <a:bodyPr/>
          <a:lstStyle/>
          <a:p>
            <a:r>
              <a:rPr lang="es-EC" dirty="0" smtClean="0"/>
              <a:t>Ejercicio</a:t>
            </a:r>
            <a:endParaRPr lang="es-EC"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196752"/>
            <a:ext cx="6450682" cy="2461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0828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Todos los métodos anteriores requieren de por lo menos un punto de estabilización para establecer la capacidad de entrega de un pozo de gas:</a:t>
            </a:r>
          </a:p>
          <a:p>
            <a:endParaRPr lang="es-EC" dirty="0"/>
          </a:p>
          <a:p>
            <a:endParaRPr lang="es-EC" dirty="0"/>
          </a:p>
        </p:txBody>
      </p:sp>
      <p:sp>
        <p:nvSpPr>
          <p:cNvPr id="3" name="2 Título"/>
          <p:cNvSpPr>
            <a:spLocks noGrp="1"/>
          </p:cNvSpPr>
          <p:nvPr>
            <p:ph type="title"/>
          </p:nvPr>
        </p:nvSpPr>
        <p:spPr/>
        <p:txBody>
          <a:bodyPr>
            <a:normAutofit fontScale="90000"/>
          </a:bodyPr>
          <a:lstStyle/>
          <a:p>
            <a:r>
              <a:rPr lang="es-EC" dirty="0" smtClean="0"/>
              <a:t>Análisis de la Turbulencia Inercial Laminar </a:t>
            </a:r>
            <a:endParaRPr lang="es-EC"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3297186"/>
            <a:ext cx="7316699" cy="13047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4581130"/>
            <a:ext cx="6046440" cy="1348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30772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Esto puede requerir una gran cantidad de tiempo para lograr la estabilización</a:t>
            </a:r>
          </a:p>
          <a:p>
            <a:r>
              <a:rPr lang="es-EC" dirty="0" smtClean="0"/>
              <a:t>Para esto se propone otro método para calcular A y B de la ecuación de flujo y </a:t>
            </a:r>
            <a:r>
              <a:rPr lang="es-EC" dirty="0" err="1" smtClean="0"/>
              <a:t>asi</a:t>
            </a:r>
            <a:r>
              <a:rPr lang="es-EC" dirty="0" smtClean="0"/>
              <a:t> evitar la estabilización </a:t>
            </a:r>
          </a:p>
          <a:p>
            <a:r>
              <a:rPr lang="es-EC" dirty="0" smtClean="0"/>
              <a:t>La ecuación de flujo </a:t>
            </a:r>
            <a:r>
              <a:rPr lang="es-EC" dirty="0" err="1" smtClean="0"/>
              <a:t>Pseudo</a:t>
            </a:r>
            <a:r>
              <a:rPr lang="es-EC" dirty="0" smtClean="0"/>
              <a:t> estable es:</a:t>
            </a:r>
          </a:p>
          <a:p>
            <a:endParaRPr lang="es-EC" dirty="0"/>
          </a:p>
        </p:txBody>
      </p:sp>
      <p:sp>
        <p:nvSpPr>
          <p:cNvPr id="3" name="2 Título"/>
          <p:cNvSpPr>
            <a:spLocks noGrp="1"/>
          </p:cNvSpPr>
          <p:nvPr>
            <p:ph type="title"/>
          </p:nvPr>
        </p:nvSpPr>
        <p:spPr/>
        <p:txBody>
          <a:bodyPr>
            <a:normAutofit fontScale="90000"/>
          </a:bodyPr>
          <a:lstStyle/>
          <a:p>
            <a:r>
              <a:rPr lang="es-EC" dirty="0"/>
              <a:t>Análisis de la Turbulencia Inercial Laminar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509120"/>
            <a:ext cx="827722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4499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Recordemos que para flujo </a:t>
            </a:r>
            <a:r>
              <a:rPr lang="es-EC" dirty="0" err="1" smtClean="0"/>
              <a:t>pseudo</a:t>
            </a:r>
            <a:r>
              <a:rPr lang="es-EC" dirty="0" smtClean="0"/>
              <a:t> estable A y B fueron definidas:</a:t>
            </a:r>
          </a:p>
          <a:p>
            <a:endParaRPr lang="es-EC" dirty="0"/>
          </a:p>
        </p:txBody>
      </p:sp>
      <p:sp>
        <p:nvSpPr>
          <p:cNvPr id="3" name="2 Título"/>
          <p:cNvSpPr>
            <a:spLocks noGrp="1"/>
          </p:cNvSpPr>
          <p:nvPr>
            <p:ph type="title"/>
          </p:nvPr>
        </p:nvSpPr>
        <p:spPr/>
        <p:txBody>
          <a:bodyPr>
            <a:normAutofit fontScale="90000"/>
          </a:bodyPr>
          <a:lstStyle/>
          <a:p>
            <a:r>
              <a:rPr lang="es-EC" dirty="0"/>
              <a:t>Análisis de la Turbulencia Inercial Laminar </a:t>
            </a: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2708920"/>
            <a:ext cx="81534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36179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Para flujo </a:t>
            </a:r>
            <a:r>
              <a:rPr lang="es-EC" dirty="0" err="1" smtClean="0"/>
              <a:t>pseudo</a:t>
            </a:r>
            <a:r>
              <a:rPr lang="es-EC" dirty="0" smtClean="0"/>
              <a:t> continuo A será llamada At pues depende del tiempo, y será definida como:</a:t>
            </a:r>
          </a:p>
          <a:p>
            <a:endParaRPr lang="es-EC" dirty="0"/>
          </a:p>
          <a:p>
            <a:endParaRPr lang="es-EC" dirty="0" smtClean="0"/>
          </a:p>
          <a:p>
            <a:endParaRPr lang="es-EC" dirty="0"/>
          </a:p>
          <a:p>
            <a:endParaRPr lang="es-EC" dirty="0" smtClean="0"/>
          </a:p>
          <a:p>
            <a:endParaRPr lang="es-EC" dirty="0"/>
          </a:p>
          <a:p>
            <a:r>
              <a:rPr lang="es-EC" dirty="0" smtClean="0"/>
              <a:t>La ecuación esta escrita en términos de Log(10)</a:t>
            </a:r>
          </a:p>
          <a:p>
            <a:endParaRPr lang="es-EC" dirty="0"/>
          </a:p>
        </p:txBody>
      </p:sp>
      <p:sp>
        <p:nvSpPr>
          <p:cNvPr id="3" name="2 Título"/>
          <p:cNvSpPr>
            <a:spLocks noGrp="1"/>
          </p:cNvSpPr>
          <p:nvPr>
            <p:ph type="title"/>
          </p:nvPr>
        </p:nvSpPr>
        <p:spPr/>
        <p:txBody>
          <a:bodyPr>
            <a:normAutofit fontScale="90000"/>
          </a:bodyPr>
          <a:lstStyle/>
          <a:p>
            <a:r>
              <a:rPr lang="es-EC" dirty="0"/>
              <a:t>Análisis de la Turbulencia Inercial Laminar </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105" y="2708920"/>
            <a:ext cx="7128792" cy="17803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28345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Donde m es:</a:t>
            </a:r>
          </a:p>
          <a:p>
            <a:endParaRPr lang="es-EC" dirty="0"/>
          </a:p>
          <a:p>
            <a:endParaRPr lang="es-EC" dirty="0" smtClean="0"/>
          </a:p>
          <a:p>
            <a:endParaRPr lang="es-EC" dirty="0"/>
          </a:p>
          <a:p>
            <a:endParaRPr lang="es-EC" dirty="0" smtClean="0"/>
          </a:p>
          <a:p>
            <a:r>
              <a:rPr lang="es-EC" dirty="0" smtClean="0"/>
              <a:t>Mientras que para flujo transitorio la ecuación será definida:</a:t>
            </a:r>
          </a:p>
          <a:p>
            <a:endParaRPr lang="es-EC" dirty="0"/>
          </a:p>
        </p:txBody>
      </p:sp>
      <p:sp>
        <p:nvSpPr>
          <p:cNvPr id="3" name="2 Título"/>
          <p:cNvSpPr>
            <a:spLocks noGrp="1"/>
          </p:cNvSpPr>
          <p:nvPr>
            <p:ph type="title"/>
          </p:nvPr>
        </p:nvSpPr>
        <p:spPr/>
        <p:txBody>
          <a:bodyPr>
            <a:normAutofit fontScale="90000"/>
          </a:bodyPr>
          <a:lstStyle/>
          <a:p>
            <a:r>
              <a:rPr lang="es-EC" dirty="0"/>
              <a:t>Análisis de la Turbulencia Inercial Laminar </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662" y="2204864"/>
            <a:ext cx="6924675" cy="140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5751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m es lo mismo y </a:t>
            </a:r>
          </a:p>
          <a:p>
            <a:endParaRPr lang="es-EC" dirty="0"/>
          </a:p>
          <a:p>
            <a:endParaRPr lang="es-EC" dirty="0" smtClean="0"/>
          </a:p>
          <a:p>
            <a:endParaRPr lang="es-EC" dirty="0"/>
          </a:p>
          <a:p>
            <a:endParaRPr lang="es-EC" dirty="0" smtClean="0"/>
          </a:p>
          <a:p>
            <a:endParaRPr lang="es-EC" dirty="0"/>
          </a:p>
          <a:p>
            <a:r>
              <a:rPr lang="es-EC" dirty="0" smtClean="0"/>
              <a:t>Definiendo lo anterior podemos decir que:</a:t>
            </a:r>
          </a:p>
          <a:p>
            <a:endParaRPr lang="es-EC" dirty="0"/>
          </a:p>
          <a:p>
            <a:endParaRPr lang="es-EC" dirty="0"/>
          </a:p>
        </p:txBody>
      </p:sp>
      <p:sp>
        <p:nvSpPr>
          <p:cNvPr id="3" name="2 Título"/>
          <p:cNvSpPr>
            <a:spLocks noGrp="1"/>
          </p:cNvSpPr>
          <p:nvPr>
            <p:ph type="title"/>
          </p:nvPr>
        </p:nvSpPr>
        <p:spPr/>
        <p:txBody>
          <a:bodyPr>
            <a:normAutofit fontScale="90000"/>
          </a:bodyPr>
          <a:lstStyle/>
          <a:p>
            <a:r>
              <a:rPr lang="es-EC" dirty="0"/>
              <a:t>Análisis de la Turbulencia Inercial Laminar </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323908"/>
            <a:ext cx="6948264" cy="141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3674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A será definida:</a:t>
            </a:r>
          </a:p>
          <a:p>
            <a:endParaRPr lang="es-EC" dirty="0"/>
          </a:p>
          <a:p>
            <a:endParaRPr lang="es-EC" dirty="0" smtClean="0"/>
          </a:p>
          <a:p>
            <a:endParaRPr lang="es-EC" dirty="0"/>
          </a:p>
          <a:p>
            <a:endParaRPr lang="es-EC" dirty="0" smtClean="0"/>
          </a:p>
          <a:p>
            <a:endParaRPr lang="es-EC" dirty="0"/>
          </a:p>
          <a:p>
            <a:r>
              <a:rPr lang="es-EC" dirty="0" smtClean="0"/>
              <a:t>Y B será:</a:t>
            </a:r>
          </a:p>
          <a:p>
            <a:endParaRPr lang="es-EC" dirty="0" smtClean="0"/>
          </a:p>
          <a:p>
            <a:endParaRPr lang="es-EC" dirty="0"/>
          </a:p>
        </p:txBody>
      </p:sp>
      <p:sp>
        <p:nvSpPr>
          <p:cNvPr id="3" name="2 Título"/>
          <p:cNvSpPr>
            <a:spLocks noGrp="1"/>
          </p:cNvSpPr>
          <p:nvPr>
            <p:ph type="title"/>
          </p:nvPr>
        </p:nvSpPr>
        <p:spPr/>
        <p:txBody>
          <a:bodyPr>
            <a:normAutofit fontScale="90000"/>
          </a:bodyPr>
          <a:lstStyle/>
          <a:p>
            <a:r>
              <a:rPr lang="es-EC" dirty="0"/>
              <a:t>Análisis de la Turbulencia Inercial Laminar </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976437"/>
            <a:ext cx="7092280" cy="2075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9700" y="5013176"/>
            <a:ext cx="632460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5232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El objetivo de este análisis es determinar A y B para flujo estabilizado</a:t>
            </a:r>
          </a:p>
          <a:p>
            <a:r>
              <a:rPr lang="es-EC" dirty="0" smtClean="0"/>
              <a:t>La ecuación quedará de la siguiente manera:</a:t>
            </a:r>
          </a:p>
          <a:p>
            <a:endParaRPr lang="es-EC" dirty="0"/>
          </a:p>
          <a:p>
            <a:endParaRPr lang="es-EC" dirty="0" smtClean="0"/>
          </a:p>
          <a:p>
            <a:endParaRPr lang="es-EC" dirty="0"/>
          </a:p>
          <a:p>
            <a:endParaRPr lang="es-EC" dirty="0" smtClean="0"/>
          </a:p>
          <a:p>
            <a:r>
              <a:rPr lang="es-EC" dirty="0" smtClean="0"/>
              <a:t>El valor de At se incrementara hasta encontrar el flujo estabilizado</a:t>
            </a:r>
          </a:p>
          <a:p>
            <a:endParaRPr lang="es-EC" dirty="0"/>
          </a:p>
        </p:txBody>
      </p:sp>
      <p:sp>
        <p:nvSpPr>
          <p:cNvPr id="3" name="2 Título"/>
          <p:cNvSpPr>
            <a:spLocks noGrp="1"/>
          </p:cNvSpPr>
          <p:nvPr>
            <p:ph type="title"/>
          </p:nvPr>
        </p:nvSpPr>
        <p:spPr/>
        <p:txBody>
          <a:bodyPr>
            <a:normAutofit fontScale="90000"/>
          </a:bodyPr>
          <a:lstStyle/>
          <a:p>
            <a:r>
              <a:rPr lang="es-EC" dirty="0"/>
              <a:t>Análisis de la Turbulencia Inercial Laminar </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5341" y="3068960"/>
            <a:ext cx="3762375"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8219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C" dirty="0" smtClean="0"/>
              <a:t>La prueba </a:t>
            </a:r>
            <a:r>
              <a:rPr lang="es-EC" dirty="0" err="1" smtClean="0"/>
              <a:t>isocronal</a:t>
            </a:r>
            <a:r>
              <a:rPr lang="es-EC" dirty="0" smtClean="0"/>
              <a:t> modificada es muy parecida a la prueba </a:t>
            </a:r>
            <a:r>
              <a:rPr lang="es-EC" dirty="0" err="1" smtClean="0"/>
              <a:t>isocronal</a:t>
            </a:r>
            <a:r>
              <a:rPr lang="es-EC" dirty="0" smtClean="0"/>
              <a:t> con la </a:t>
            </a:r>
            <a:r>
              <a:rPr lang="es-EC" dirty="0" smtClean="0"/>
              <a:t>única </a:t>
            </a:r>
            <a:r>
              <a:rPr lang="es-EC" dirty="0" smtClean="0"/>
              <a:t>diferencia que la presión de cierre no le permite retornar a la presión promedia del reservorio.</a:t>
            </a:r>
          </a:p>
          <a:p>
            <a:pPr algn="just"/>
            <a:r>
              <a:rPr lang="es-EC" dirty="0" smtClean="0"/>
              <a:t>En esta prueba el tiempo de cierre es el mismo que el tiempo de flujo de cada prueba.</a:t>
            </a:r>
          </a:p>
          <a:p>
            <a:pPr algn="just"/>
            <a:endParaRPr lang="es-EC" dirty="0" smtClean="0"/>
          </a:p>
          <a:p>
            <a:endParaRPr lang="es-EC" dirty="0"/>
          </a:p>
        </p:txBody>
      </p:sp>
      <p:sp>
        <p:nvSpPr>
          <p:cNvPr id="2" name="1 Título"/>
          <p:cNvSpPr>
            <a:spLocks noGrp="1"/>
          </p:cNvSpPr>
          <p:nvPr>
            <p:ph type="title"/>
          </p:nvPr>
        </p:nvSpPr>
        <p:spPr/>
        <p:txBody>
          <a:bodyPr>
            <a:normAutofit/>
          </a:bodyPr>
          <a:lstStyle/>
          <a:p>
            <a:pPr algn="ctr"/>
            <a:r>
              <a:rPr lang="es-EC" dirty="0" smtClean="0"/>
              <a:t>Prueba </a:t>
            </a:r>
            <a:r>
              <a:rPr lang="es-EC" dirty="0" err="1" smtClean="0"/>
              <a:t>Isocronal</a:t>
            </a:r>
            <a:r>
              <a:rPr lang="es-EC" dirty="0" smtClean="0"/>
              <a:t> modificada</a:t>
            </a:r>
            <a:endParaRPr lang="es-EC" sz="3100" dirty="0"/>
          </a:p>
        </p:txBody>
      </p:sp>
    </p:spTree>
    <p:extLst>
      <p:ext uri="{BB962C8B-B14F-4D97-AF65-F5344CB8AC3E}">
        <p14:creationId xmlns:p14="http://schemas.microsoft.com/office/powerpoint/2010/main" val="3381048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La ecuación de At también puede ser escrita de la siguiente manera:</a:t>
            </a:r>
          </a:p>
          <a:p>
            <a:endParaRPr lang="es-EC" dirty="0"/>
          </a:p>
          <a:p>
            <a:endParaRPr lang="es-EC" dirty="0" smtClean="0"/>
          </a:p>
          <a:p>
            <a:endParaRPr lang="es-EC" dirty="0"/>
          </a:p>
          <a:p>
            <a:endParaRPr lang="es-EC" dirty="0" smtClean="0"/>
          </a:p>
          <a:p>
            <a:endParaRPr lang="es-EC" dirty="0"/>
          </a:p>
        </p:txBody>
      </p:sp>
      <p:sp>
        <p:nvSpPr>
          <p:cNvPr id="3" name="2 Título"/>
          <p:cNvSpPr>
            <a:spLocks noGrp="1"/>
          </p:cNvSpPr>
          <p:nvPr>
            <p:ph type="title"/>
          </p:nvPr>
        </p:nvSpPr>
        <p:spPr/>
        <p:txBody>
          <a:bodyPr/>
          <a:lstStyle/>
          <a:p>
            <a:endParaRPr lang="es-EC"/>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2492896"/>
            <a:ext cx="7170762" cy="1268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2820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67333"/>
            <a:ext cx="8229600" cy="4525963"/>
          </a:xfrm>
        </p:spPr>
        <p:txBody>
          <a:bodyPr/>
          <a:lstStyle/>
          <a:p>
            <a:r>
              <a:rPr lang="es-EC" dirty="0" smtClean="0"/>
              <a:t>El procedimiento para analizar una prueba </a:t>
            </a:r>
            <a:r>
              <a:rPr lang="es-EC" dirty="0" err="1" smtClean="0"/>
              <a:t>isocronal</a:t>
            </a:r>
            <a:r>
              <a:rPr lang="es-EC" dirty="0" smtClean="0"/>
              <a:t> es el siguiente:</a:t>
            </a:r>
          </a:p>
          <a:p>
            <a:r>
              <a:rPr lang="es-EC" dirty="0" smtClean="0"/>
              <a:t>1,- Determinar At y B para diferentes pruebas transitorias para diferentes tiempos de flujo. </a:t>
            </a:r>
          </a:p>
          <a:p>
            <a:endParaRPr lang="es-EC" dirty="0"/>
          </a:p>
          <a:p>
            <a:endParaRPr lang="es-EC" dirty="0"/>
          </a:p>
        </p:txBody>
      </p:sp>
      <p:sp>
        <p:nvSpPr>
          <p:cNvPr id="3" name="2 Título"/>
          <p:cNvSpPr>
            <a:spLocks noGrp="1"/>
          </p:cNvSpPr>
          <p:nvPr>
            <p:ph type="title"/>
          </p:nvPr>
        </p:nvSpPr>
        <p:spPr/>
        <p:txBody>
          <a:bodyPr/>
          <a:lstStyle/>
          <a:p>
            <a:endParaRPr lang="es-EC"/>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471466"/>
            <a:ext cx="6094666" cy="1397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509120"/>
            <a:ext cx="4656140" cy="2148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0484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2,- Dibujar At vs t en una escala </a:t>
            </a:r>
            <a:r>
              <a:rPr lang="es-EC" dirty="0" err="1" smtClean="0"/>
              <a:t>semilog</a:t>
            </a:r>
            <a:r>
              <a:rPr lang="es-EC" dirty="0" smtClean="0"/>
              <a:t> para determinar m y At1</a:t>
            </a:r>
          </a:p>
          <a:p>
            <a:r>
              <a:rPr lang="es-EC" dirty="0" smtClean="0"/>
              <a:t>3,- Usando el valor de m calcular k usando la ecuación:</a:t>
            </a:r>
          </a:p>
          <a:p>
            <a:endParaRPr lang="es-EC" dirty="0"/>
          </a:p>
          <a:p>
            <a:endParaRPr lang="es-EC" dirty="0" smtClean="0"/>
          </a:p>
          <a:p>
            <a:endParaRPr lang="es-EC" dirty="0"/>
          </a:p>
          <a:p>
            <a:endParaRPr lang="es-EC" dirty="0"/>
          </a:p>
        </p:txBody>
      </p:sp>
      <p:sp>
        <p:nvSpPr>
          <p:cNvPr id="3" name="2 Título"/>
          <p:cNvSpPr>
            <a:spLocks noGrp="1"/>
          </p:cNvSpPr>
          <p:nvPr>
            <p:ph type="title"/>
          </p:nvPr>
        </p:nvSpPr>
        <p:spPr/>
        <p:txBody>
          <a:bodyPr/>
          <a:lstStyle/>
          <a:p>
            <a:endParaRPr lang="es-EC"/>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302218"/>
            <a:ext cx="5256584" cy="1062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1431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4,- Resolver la ecuación para determinar S </a:t>
            </a:r>
          </a:p>
          <a:p>
            <a:endParaRPr lang="es-EC" dirty="0"/>
          </a:p>
          <a:p>
            <a:endParaRPr lang="es-EC" dirty="0" smtClean="0"/>
          </a:p>
          <a:p>
            <a:endParaRPr lang="es-EC" dirty="0"/>
          </a:p>
          <a:p>
            <a:r>
              <a:rPr lang="es-EC" dirty="0" smtClean="0"/>
              <a:t>Usando los valores </a:t>
            </a:r>
            <a:r>
              <a:rPr lang="es-EC" dirty="0" err="1" smtClean="0"/>
              <a:t>m,k</a:t>
            </a:r>
            <a:r>
              <a:rPr lang="es-EC" dirty="0" smtClean="0"/>
              <a:t> y At1</a:t>
            </a:r>
          </a:p>
          <a:p>
            <a:r>
              <a:rPr lang="es-EC" dirty="0" smtClean="0"/>
              <a:t>5,- Determinar un valor de A estabilizado utilizando la ecuación:</a:t>
            </a:r>
          </a:p>
          <a:p>
            <a:endParaRPr lang="es-EC" dirty="0" smtClean="0"/>
          </a:p>
          <a:p>
            <a:endParaRPr lang="es-EC" dirty="0"/>
          </a:p>
        </p:txBody>
      </p:sp>
      <p:sp>
        <p:nvSpPr>
          <p:cNvPr id="3" name="2 Título"/>
          <p:cNvSpPr>
            <a:spLocks noGrp="1"/>
          </p:cNvSpPr>
          <p:nvPr>
            <p:ph type="title"/>
          </p:nvPr>
        </p:nvSpPr>
        <p:spPr/>
        <p:txBody>
          <a:bodyPr/>
          <a:lstStyle/>
          <a:p>
            <a:endParaRPr lang="es-EC"/>
          </a:p>
        </p:txBody>
      </p:sp>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a:stretch/>
        </p:blipFill>
        <p:spPr bwMode="auto">
          <a:xfrm>
            <a:off x="652945" y="2204864"/>
            <a:ext cx="7092280" cy="1037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50000"/>
          <a:stretch/>
        </p:blipFill>
        <p:spPr bwMode="auto">
          <a:xfrm>
            <a:off x="871705" y="4725144"/>
            <a:ext cx="7092280" cy="10379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5753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6,- Usando el valor de B determinado en el paso número 1 calcular D con la ecuación:</a:t>
            </a:r>
          </a:p>
          <a:p>
            <a:endParaRPr lang="es-EC" dirty="0"/>
          </a:p>
          <a:p>
            <a:endParaRPr lang="es-EC" dirty="0" smtClean="0"/>
          </a:p>
          <a:p>
            <a:r>
              <a:rPr lang="es-EC" dirty="0" smtClean="0"/>
              <a:t>7,- Usando los valores de A y B calculados determinar la capacidad de entrega del pozo con:</a:t>
            </a:r>
          </a:p>
          <a:p>
            <a:endParaRPr lang="es-EC" dirty="0" smtClean="0"/>
          </a:p>
          <a:p>
            <a:endParaRPr lang="es-EC" dirty="0"/>
          </a:p>
        </p:txBody>
      </p:sp>
      <p:sp>
        <p:nvSpPr>
          <p:cNvPr id="3" name="2 Título"/>
          <p:cNvSpPr>
            <a:spLocks noGrp="1"/>
          </p:cNvSpPr>
          <p:nvPr>
            <p:ph type="title"/>
          </p:nvPr>
        </p:nvSpPr>
        <p:spPr/>
        <p:txBody>
          <a:bodyPr/>
          <a:lstStyle/>
          <a:p>
            <a:endParaRPr lang="es-EC"/>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2314575"/>
            <a:ext cx="611505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4894781"/>
            <a:ext cx="8277225"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8800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El método de los mínimos cuadrados puede ser usado para determinar At, B en N pruebas de flujo transitorio</a:t>
            </a:r>
          </a:p>
          <a:p>
            <a:endParaRPr lang="es-EC" dirty="0"/>
          </a:p>
        </p:txBody>
      </p:sp>
      <p:sp>
        <p:nvSpPr>
          <p:cNvPr id="3" name="2 Título"/>
          <p:cNvSpPr>
            <a:spLocks noGrp="1"/>
          </p:cNvSpPr>
          <p:nvPr>
            <p:ph type="title"/>
          </p:nvPr>
        </p:nvSpPr>
        <p:spPr/>
        <p:txBody>
          <a:bodyPr/>
          <a:lstStyle/>
          <a:p>
            <a:endParaRPr lang="es-EC"/>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780928"/>
            <a:ext cx="5982245" cy="15111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1960" y="4509120"/>
            <a:ext cx="6381603" cy="16332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746171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Valores de At y B serán obtenidos para cada tiempo en el cual </a:t>
            </a:r>
            <a:r>
              <a:rPr lang="es-EC" dirty="0" err="1" smtClean="0"/>
              <a:t>Pwf</a:t>
            </a:r>
            <a:r>
              <a:rPr lang="es-EC" dirty="0" smtClean="0"/>
              <a:t> fue medido</a:t>
            </a:r>
          </a:p>
          <a:p>
            <a:r>
              <a:rPr lang="es-EC" dirty="0" smtClean="0"/>
              <a:t>El valor de B debería ser constante y se sugiere utilizar el valor de la prueba de flujo más grande como valor de B representativo.</a:t>
            </a:r>
          </a:p>
          <a:p>
            <a:endParaRPr lang="es-EC" dirty="0"/>
          </a:p>
        </p:txBody>
      </p:sp>
      <p:sp>
        <p:nvSpPr>
          <p:cNvPr id="3" name="2 Título"/>
          <p:cNvSpPr>
            <a:spLocks noGrp="1"/>
          </p:cNvSpPr>
          <p:nvPr>
            <p:ph type="title"/>
          </p:nvPr>
        </p:nvSpPr>
        <p:spPr/>
        <p:txBody>
          <a:bodyPr/>
          <a:lstStyle/>
          <a:p>
            <a:endParaRPr lang="es-EC"/>
          </a:p>
        </p:txBody>
      </p:sp>
    </p:spTree>
    <p:extLst>
      <p:ext uri="{BB962C8B-B14F-4D97-AF65-F5344CB8AC3E}">
        <p14:creationId xmlns:p14="http://schemas.microsoft.com/office/powerpoint/2010/main" val="14030474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C" dirty="0" smtClean="0"/>
              <a:t>Una vez probado el pozo y conocidas sus ecuaciones es necesario determinar como se desarrollará el pozo ante la variación de determinados parámetros.</a:t>
            </a:r>
          </a:p>
          <a:p>
            <a:pPr algn="just"/>
            <a:r>
              <a:rPr lang="es-EC" dirty="0" smtClean="0"/>
              <a:t>Estos cambios pueden ser por la </a:t>
            </a:r>
            <a:r>
              <a:rPr lang="es-EC" dirty="0" err="1" smtClean="0"/>
              <a:t>depletación</a:t>
            </a:r>
            <a:r>
              <a:rPr lang="es-EC" dirty="0" smtClean="0"/>
              <a:t> o trabajos de reacondicionamiento</a:t>
            </a:r>
          </a:p>
          <a:p>
            <a:pPr algn="just"/>
            <a:r>
              <a:rPr lang="es-EC" dirty="0" smtClean="0"/>
              <a:t>La constante C dependerá de las características del reservorio mientras que el factor de turbulencia va a afectar n</a:t>
            </a:r>
            <a:endParaRPr lang="es-EC" dirty="0"/>
          </a:p>
        </p:txBody>
      </p:sp>
      <p:sp>
        <p:nvSpPr>
          <p:cNvPr id="3" name="2 Título"/>
          <p:cNvSpPr>
            <a:spLocks noGrp="1"/>
          </p:cNvSpPr>
          <p:nvPr>
            <p:ph type="title"/>
          </p:nvPr>
        </p:nvSpPr>
        <p:spPr/>
        <p:txBody>
          <a:bodyPr>
            <a:normAutofit fontScale="90000"/>
          </a:bodyPr>
          <a:lstStyle/>
          <a:p>
            <a:r>
              <a:rPr lang="es-EC" dirty="0" smtClean="0"/>
              <a:t>Factores que Afectan el Desarrollo productivo de un pozo</a:t>
            </a:r>
            <a:endParaRPr lang="es-EC" dirty="0"/>
          </a:p>
        </p:txBody>
      </p:sp>
    </p:spTree>
    <p:extLst>
      <p:ext uri="{BB962C8B-B14F-4D97-AF65-F5344CB8AC3E}">
        <p14:creationId xmlns:p14="http://schemas.microsoft.com/office/powerpoint/2010/main" val="32787154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C" dirty="0" smtClean="0"/>
          </a:p>
          <a:p>
            <a:endParaRPr lang="es-EC" dirty="0"/>
          </a:p>
          <a:p>
            <a:pPr algn="just"/>
            <a:r>
              <a:rPr lang="es-EC" dirty="0" smtClean="0"/>
              <a:t>Entonces si analizamos la constante C se tiene que:</a:t>
            </a:r>
          </a:p>
          <a:p>
            <a:pPr algn="just"/>
            <a:r>
              <a:rPr lang="es-EC" dirty="0" smtClean="0"/>
              <a:t>La K puede mantenerse constante, La Sg no varía pues el gas se expande. La única posibilidad de que la permeabilidad varíe en gran proporción es que exista presencia de liquido en el reservorio.</a:t>
            </a:r>
          </a:p>
          <a:p>
            <a:pPr algn="just"/>
            <a:r>
              <a:rPr lang="es-EC" dirty="0" smtClean="0"/>
              <a:t>Se considera la k constante.</a:t>
            </a:r>
          </a:p>
        </p:txBody>
      </p:sp>
      <p:sp>
        <p:nvSpPr>
          <p:cNvPr id="3" name="2 Título"/>
          <p:cNvSpPr>
            <a:spLocks noGrp="1"/>
          </p:cNvSpPr>
          <p:nvPr>
            <p:ph type="title"/>
          </p:nvPr>
        </p:nvSpPr>
        <p:spPr/>
        <p:txBody>
          <a:bodyPr/>
          <a:lstStyle/>
          <a:p>
            <a:endParaRPr lang="es-EC"/>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5" y="319561"/>
            <a:ext cx="4680520" cy="1896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92969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C" dirty="0" smtClean="0"/>
              <a:t>En la mayoría de los casos h (espesor de la formación se considera constante)</a:t>
            </a:r>
          </a:p>
          <a:p>
            <a:pPr algn="just"/>
            <a:r>
              <a:rPr lang="es-EC" dirty="0" smtClean="0"/>
              <a:t>El único caso donde h variará es cuando se perfore un intervalo modificado de la zona de interés.</a:t>
            </a:r>
          </a:p>
          <a:p>
            <a:pPr algn="just"/>
            <a:r>
              <a:rPr lang="es-EC" dirty="0" smtClean="0"/>
              <a:t>La temperatura del reservorio es constante</a:t>
            </a:r>
          </a:p>
          <a:p>
            <a:pPr algn="just"/>
            <a:r>
              <a:rPr lang="es-EC" dirty="0" smtClean="0"/>
              <a:t>Los únicos factores que están sujetos a grandes cambios con cambios en la Pr (presión de reservorio) son la u y Z</a:t>
            </a:r>
            <a:endParaRPr lang="es-EC" dirty="0"/>
          </a:p>
        </p:txBody>
      </p:sp>
      <p:sp>
        <p:nvSpPr>
          <p:cNvPr id="3" name="2 Título"/>
          <p:cNvSpPr>
            <a:spLocks noGrp="1"/>
          </p:cNvSpPr>
          <p:nvPr>
            <p:ph type="title"/>
          </p:nvPr>
        </p:nvSpPr>
        <p:spPr/>
        <p:txBody>
          <a:bodyPr/>
          <a:lstStyle/>
          <a:p>
            <a:endParaRPr lang="es-EC"/>
          </a:p>
        </p:txBody>
      </p:sp>
    </p:spTree>
    <p:extLst>
      <p:ext uri="{BB962C8B-B14F-4D97-AF65-F5344CB8AC3E}">
        <p14:creationId xmlns:p14="http://schemas.microsoft.com/office/powerpoint/2010/main" val="78806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Tenemos:</a:t>
            </a:r>
          </a:p>
          <a:p>
            <a:endParaRPr lang="es-EC" dirty="0"/>
          </a:p>
          <a:p>
            <a:endParaRPr lang="es-EC" dirty="0" smtClean="0"/>
          </a:p>
          <a:p>
            <a:endParaRPr lang="es-EC" dirty="0"/>
          </a:p>
          <a:p>
            <a:endParaRPr lang="es-EC" dirty="0" smtClean="0"/>
          </a:p>
          <a:p>
            <a:endParaRPr lang="es-EC" dirty="0"/>
          </a:p>
        </p:txBody>
      </p:sp>
      <p:sp>
        <p:nvSpPr>
          <p:cNvPr id="3" name="2 Título"/>
          <p:cNvSpPr>
            <a:spLocks noGrp="1"/>
          </p:cNvSpPr>
          <p:nvPr>
            <p:ph type="title"/>
          </p:nvPr>
        </p:nvSpPr>
        <p:spPr/>
        <p:txBody>
          <a:bodyPr/>
          <a:lstStyle/>
          <a:p>
            <a:r>
              <a:rPr lang="es-EC" dirty="0" smtClean="0"/>
              <a:t>Prueba </a:t>
            </a:r>
            <a:r>
              <a:rPr lang="es-EC" dirty="0" err="1" smtClean="0"/>
              <a:t>Isocronal</a:t>
            </a:r>
            <a:r>
              <a:rPr lang="es-EC" dirty="0" smtClean="0"/>
              <a:t> Modificada</a:t>
            </a:r>
            <a:endParaRPr lang="es-EC"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484784"/>
            <a:ext cx="6912768" cy="4560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1573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Una manera aproximada de relacionar los cambios de u y Pr con C es:</a:t>
            </a:r>
          </a:p>
          <a:p>
            <a:endParaRPr lang="es-EC" dirty="0"/>
          </a:p>
          <a:p>
            <a:endParaRPr lang="es-EC" dirty="0" smtClean="0"/>
          </a:p>
          <a:p>
            <a:endParaRPr lang="es-EC" dirty="0"/>
          </a:p>
          <a:p>
            <a:endParaRPr lang="es-EC" dirty="0" smtClean="0"/>
          </a:p>
          <a:p>
            <a:r>
              <a:rPr lang="es-EC" dirty="0" smtClean="0"/>
              <a:t>EL re depende del espaciado de los pozos y se puede considerar constante una vez el flujo se haya estabilizado</a:t>
            </a:r>
          </a:p>
          <a:p>
            <a:endParaRPr lang="es-EC" dirty="0"/>
          </a:p>
        </p:txBody>
      </p:sp>
      <p:sp>
        <p:nvSpPr>
          <p:cNvPr id="3" name="2 Título"/>
          <p:cNvSpPr>
            <a:spLocks noGrp="1"/>
          </p:cNvSpPr>
          <p:nvPr>
            <p:ph type="title"/>
          </p:nvPr>
        </p:nvSpPr>
        <p:spPr/>
        <p:txBody>
          <a:bodyPr/>
          <a:lstStyle/>
          <a:p>
            <a:endParaRPr lang="es-EC"/>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564904"/>
            <a:ext cx="6553200" cy="1247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8559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C" dirty="0" smtClean="0"/>
              <a:t>El </a:t>
            </a:r>
            <a:r>
              <a:rPr lang="es-EC" dirty="0" err="1" smtClean="0"/>
              <a:t>rw</a:t>
            </a:r>
            <a:r>
              <a:rPr lang="es-EC" dirty="0" smtClean="0"/>
              <a:t> es constante, puede ser que el radio efectivo cambie debido a una estimulación pero este se considera en el factor del daño</a:t>
            </a:r>
          </a:p>
          <a:p>
            <a:pPr algn="just"/>
            <a:r>
              <a:rPr lang="es-EC" dirty="0" smtClean="0"/>
              <a:t>El factor del daño cambia con el </a:t>
            </a:r>
            <a:r>
              <a:rPr lang="es-EC" dirty="0" err="1" smtClean="0"/>
              <a:t>fracturamiento</a:t>
            </a:r>
            <a:r>
              <a:rPr lang="es-EC" dirty="0" smtClean="0"/>
              <a:t> o una acidificación en ese caso C y n deben ser reevaluados.</a:t>
            </a:r>
          </a:p>
          <a:p>
            <a:endParaRPr lang="es-EC" dirty="0"/>
          </a:p>
        </p:txBody>
      </p:sp>
      <p:sp>
        <p:nvSpPr>
          <p:cNvPr id="3" name="2 Título"/>
          <p:cNvSpPr>
            <a:spLocks noGrp="1"/>
          </p:cNvSpPr>
          <p:nvPr>
            <p:ph type="title"/>
          </p:nvPr>
        </p:nvSpPr>
        <p:spPr/>
        <p:txBody>
          <a:bodyPr/>
          <a:lstStyle/>
          <a:p>
            <a:endParaRPr lang="es-EC"/>
          </a:p>
        </p:txBody>
      </p:sp>
    </p:spTree>
    <p:extLst>
      <p:ext uri="{BB962C8B-B14F-4D97-AF65-F5344CB8AC3E}">
        <p14:creationId xmlns:p14="http://schemas.microsoft.com/office/powerpoint/2010/main" val="35429592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s-EC" dirty="0" smtClean="0"/>
              <a:t>De las pruebas transitorias se puede obtener información muy importante: K, S, Pr, D.</a:t>
            </a:r>
          </a:p>
          <a:p>
            <a:pPr algn="just"/>
            <a:r>
              <a:rPr lang="es-EC" dirty="0" smtClean="0"/>
              <a:t>Si la prueba continua en un flujo </a:t>
            </a:r>
            <a:r>
              <a:rPr lang="es-EC" dirty="0" err="1" smtClean="0"/>
              <a:t>pseudo</a:t>
            </a:r>
            <a:r>
              <a:rPr lang="es-EC" dirty="0" smtClean="0"/>
              <a:t>-continuo se puede determinar el límite del reservorio.</a:t>
            </a:r>
          </a:p>
          <a:p>
            <a:pPr algn="just"/>
            <a:r>
              <a:rPr lang="es-EC" dirty="0" smtClean="0"/>
              <a:t>Las pruebas mas conocidas son la </a:t>
            </a:r>
            <a:r>
              <a:rPr lang="es-EC" dirty="0" err="1" smtClean="0"/>
              <a:t>Drawndown</a:t>
            </a:r>
            <a:r>
              <a:rPr lang="es-EC" dirty="0" smtClean="0"/>
              <a:t> y la </a:t>
            </a:r>
            <a:r>
              <a:rPr lang="es-EC" dirty="0" err="1" smtClean="0"/>
              <a:t>Buildup</a:t>
            </a:r>
            <a:endParaRPr lang="es-EC" dirty="0" smtClean="0"/>
          </a:p>
          <a:p>
            <a:pPr algn="just"/>
            <a:endParaRPr lang="es-EC" dirty="0" smtClean="0"/>
          </a:p>
          <a:p>
            <a:pPr algn="just"/>
            <a:r>
              <a:rPr lang="es-EC" dirty="0" smtClean="0"/>
              <a:t>El principio de superposición es aplicado en este tipo de pruebas</a:t>
            </a:r>
          </a:p>
          <a:p>
            <a:r>
              <a:rPr lang="es-EC" dirty="0" smtClean="0"/>
              <a:t> </a:t>
            </a:r>
            <a:endParaRPr lang="es-EC" dirty="0"/>
          </a:p>
        </p:txBody>
      </p:sp>
      <p:sp>
        <p:nvSpPr>
          <p:cNvPr id="3" name="2 Título"/>
          <p:cNvSpPr>
            <a:spLocks noGrp="1"/>
          </p:cNvSpPr>
          <p:nvPr>
            <p:ph type="title"/>
          </p:nvPr>
        </p:nvSpPr>
        <p:spPr/>
        <p:txBody>
          <a:bodyPr/>
          <a:lstStyle/>
          <a:p>
            <a:r>
              <a:rPr lang="es-EC" dirty="0" smtClean="0"/>
              <a:t>Pruebas Transitorias</a:t>
            </a:r>
            <a:endParaRPr lang="es-EC" dirty="0"/>
          </a:p>
        </p:txBody>
      </p:sp>
    </p:spTree>
    <p:extLst>
      <p:ext uri="{BB962C8B-B14F-4D97-AF65-F5344CB8AC3E}">
        <p14:creationId xmlns:p14="http://schemas.microsoft.com/office/powerpoint/2010/main" val="1998610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EC" dirty="0" smtClean="0"/>
              <a:t>El principio de superposición establece que si una presión es aplicada a un reservorio y esta es cesada o modificada esta seguirá viajando  a lo largo del reservorio.</a:t>
            </a:r>
          </a:p>
          <a:p>
            <a:pPr algn="just"/>
            <a:r>
              <a:rPr lang="es-EC" dirty="0" smtClean="0"/>
              <a:t>Esto quiere decir que si se necesita determinar la presión en un tiempo t en una locación específica se deberá tomar en cuenta todas las presiones anteriores.</a:t>
            </a:r>
          </a:p>
          <a:p>
            <a:pPr algn="just"/>
            <a:endParaRPr lang="es-EC" dirty="0" smtClean="0"/>
          </a:p>
          <a:p>
            <a:pPr algn="just"/>
            <a:endParaRPr lang="es-EC" dirty="0"/>
          </a:p>
        </p:txBody>
      </p:sp>
      <p:sp>
        <p:nvSpPr>
          <p:cNvPr id="3" name="2 Título"/>
          <p:cNvSpPr>
            <a:spLocks noGrp="1"/>
          </p:cNvSpPr>
          <p:nvPr>
            <p:ph type="title"/>
          </p:nvPr>
        </p:nvSpPr>
        <p:spPr/>
        <p:txBody>
          <a:bodyPr/>
          <a:lstStyle/>
          <a:p>
            <a:r>
              <a:rPr lang="es-EC" dirty="0" smtClean="0"/>
              <a:t>Principio de Superposición</a:t>
            </a:r>
            <a:endParaRPr lang="es-EC" dirty="0"/>
          </a:p>
        </p:txBody>
      </p:sp>
    </p:spTree>
    <p:extLst>
      <p:ext uri="{BB962C8B-B14F-4D97-AF65-F5344CB8AC3E}">
        <p14:creationId xmlns:p14="http://schemas.microsoft.com/office/powerpoint/2010/main" val="1228695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C"/>
          </a:p>
        </p:txBody>
      </p:sp>
      <p:sp>
        <p:nvSpPr>
          <p:cNvPr id="3" name="2 Título"/>
          <p:cNvSpPr>
            <a:spLocks noGrp="1"/>
          </p:cNvSpPr>
          <p:nvPr>
            <p:ph type="title"/>
          </p:nvPr>
        </p:nvSpPr>
        <p:spPr/>
        <p:txBody>
          <a:bodyPr/>
          <a:lstStyle/>
          <a:p>
            <a:endParaRPr lang="es-EC"/>
          </a:p>
        </p:txBody>
      </p:sp>
    </p:spTree>
    <p:extLst>
      <p:ext uri="{BB962C8B-B14F-4D97-AF65-F5344CB8AC3E}">
        <p14:creationId xmlns:p14="http://schemas.microsoft.com/office/powerpoint/2010/main" val="326652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C" dirty="0" smtClean="0"/>
              <a:t>Este método permite determinar a tiempo real una relación de desempeño de flujo</a:t>
            </a:r>
          </a:p>
          <a:p>
            <a:r>
              <a:rPr lang="es-EC" dirty="0" smtClean="0"/>
              <a:t>Permite determinar la turbulencia y no- </a:t>
            </a:r>
            <a:r>
              <a:rPr lang="es-EC" dirty="0" err="1" smtClean="0"/>
              <a:t>Darcy</a:t>
            </a:r>
            <a:r>
              <a:rPr lang="es-EC" dirty="0" smtClean="0"/>
              <a:t> efecto en </a:t>
            </a:r>
            <a:r>
              <a:rPr lang="es-EC" dirty="0" err="1" smtClean="0"/>
              <a:t>completaciones</a:t>
            </a:r>
            <a:r>
              <a:rPr lang="es-EC" dirty="0" smtClean="0"/>
              <a:t> eficientes sin considerar el daño</a:t>
            </a:r>
          </a:p>
          <a:p>
            <a:r>
              <a:rPr lang="es-EC" dirty="0" smtClean="0"/>
              <a:t>Requiere de dos pruebas </a:t>
            </a:r>
            <a:r>
              <a:rPr lang="es-EC" dirty="0" err="1" smtClean="0"/>
              <a:t>isocronales</a:t>
            </a:r>
            <a:r>
              <a:rPr lang="es-EC" dirty="0" smtClean="0"/>
              <a:t> o de dos puntos estabilizados</a:t>
            </a:r>
          </a:p>
          <a:p>
            <a:endParaRPr lang="es-EC" dirty="0" smtClean="0"/>
          </a:p>
          <a:p>
            <a:r>
              <a:rPr lang="es-EC" dirty="0" smtClean="0"/>
              <a:t> Permite determinar la eficiencia de una </a:t>
            </a:r>
            <a:r>
              <a:rPr lang="es-EC" dirty="0" err="1" smtClean="0"/>
              <a:t>completación</a:t>
            </a:r>
            <a:r>
              <a:rPr lang="es-EC" dirty="0" smtClean="0"/>
              <a:t> en la perforación de los disparos y sugerir un nuevo cañoneo</a:t>
            </a:r>
            <a:endParaRPr lang="es-EC" dirty="0"/>
          </a:p>
        </p:txBody>
      </p:sp>
      <p:sp>
        <p:nvSpPr>
          <p:cNvPr id="3" name="2 Título"/>
          <p:cNvSpPr>
            <a:spLocks noGrp="1"/>
          </p:cNvSpPr>
          <p:nvPr>
            <p:ph type="title"/>
          </p:nvPr>
        </p:nvSpPr>
        <p:spPr/>
        <p:txBody>
          <a:bodyPr/>
          <a:lstStyle/>
          <a:p>
            <a:r>
              <a:rPr lang="es-EC" dirty="0" smtClean="0"/>
              <a:t>Método de Jones </a:t>
            </a:r>
            <a:r>
              <a:rPr lang="es-EC" dirty="0" err="1" smtClean="0"/>
              <a:t>Blount</a:t>
            </a:r>
            <a:r>
              <a:rPr lang="es-EC" dirty="0" smtClean="0"/>
              <a:t> y </a:t>
            </a:r>
            <a:r>
              <a:rPr lang="es-EC" dirty="0" err="1" smtClean="0"/>
              <a:t>Glaze</a:t>
            </a:r>
            <a:endParaRPr lang="es-EC" dirty="0"/>
          </a:p>
        </p:txBody>
      </p:sp>
    </p:spTree>
    <p:extLst>
      <p:ext uri="{BB962C8B-B14F-4D97-AF65-F5344CB8AC3E}">
        <p14:creationId xmlns:p14="http://schemas.microsoft.com/office/powerpoint/2010/main" val="2199801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La ecuación para flujo turbulento es:</a:t>
            </a:r>
          </a:p>
          <a:p>
            <a:endParaRPr lang="es-EC" dirty="0"/>
          </a:p>
          <a:p>
            <a:endParaRPr lang="es-EC" dirty="0" smtClean="0"/>
          </a:p>
          <a:p>
            <a:endParaRPr lang="es-EC" dirty="0"/>
          </a:p>
          <a:p>
            <a:endParaRPr lang="es-EC" dirty="0" smtClean="0"/>
          </a:p>
          <a:p>
            <a:endParaRPr lang="es-EC" dirty="0"/>
          </a:p>
          <a:p>
            <a:r>
              <a:rPr lang="es-EC" dirty="0" smtClean="0"/>
              <a:t>En una grafica cartesiana se podría obtener A(punto de intersección en caudal cero) y B(pendiente) </a:t>
            </a:r>
          </a:p>
          <a:p>
            <a:endParaRPr lang="es-EC" dirty="0"/>
          </a:p>
        </p:txBody>
      </p:sp>
      <p:sp>
        <p:nvSpPr>
          <p:cNvPr id="3" name="2 Título"/>
          <p:cNvSpPr>
            <a:spLocks noGrp="1"/>
          </p:cNvSpPr>
          <p:nvPr>
            <p:ph type="title"/>
          </p:nvPr>
        </p:nvSpPr>
        <p:spPr/>
        <p:txBody>
          <a:bodyPr/>
          <a:lstStyle/>
          <a:p>
            <a:r>
              <a:rPr lang="es-EC" dirty="0"/>
              <a:t>Método de Jones </a:t>
            </a:r>
            <a:r>
              <a:rPr lang="es-EC" dirty="0" err="1"/>
              <a:t>Blount</a:t>
            </a:r>
            <a:r>
              <a:rPr lang="es-EC" dirty="0"/>
              <a:t> y </a:t>
            </a:r>
            <a:r>
              <a:rPr lang="es-EC" dirty="0" err="1"/>
              <a:t>Glaze</a:t>
            </a:r>
            <a:endParaRPr lang="es-EC"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044" y="2132856"/>
            <a:ext cx="7372350" cy="1562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508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El método de Jones et. al. </a:t>
            </a:r>
            <a:r>
              <a:rPr lang="es-EC" dirty="0"/>
              <a:t>p</a:t>
            </a:r>
            <a:r>
              <a:rPr lang="es-EC" dirty="0" smtClean="0"/>
              <a:t>ropone una relación entre A de flujo laminar y el A´ de flujo a AOF(Máximo potencial del pozo) donde:</a:t>
            </a:r>
          </a:p>
          <a:p>
            <a:endParaRPr lang="es-EC" dirty="0"/>
          </a:p>
          <a:p>
            <a:endParaRPr lang="es-EC" dirty="0" smtClean="0"/>
          </a:p>
          <a:p>
            <a:endParaRPr lang="es-EC" dirty="0" smtClean="0"/>
          </a:p>
          <a:p>
            <a:endParaRPr lang="es-EC" dirty="0"/>
          </a:p>
        </p:txBody>
      </p:sp>
      <p:sp>
        <p:nvSpPr>
          <p:cNvPr id="3" name="2 Título"/>
          <p:cNvSpPr>
            <a:spLocks noGrp="1"/>
          </p:cNvSpPr>
          <p:nvPr>
            <p:ph type="title"/>
          </p:nvPr>
        </p:nvSpPr>
        <p:spPr/>
        <p:txBody>
          <a:bodyPr/>
          <a:lstStyle/>
          <a:p>
            <a:r>
              <a:rPr lang="es-EC" dirty="0"/>
              <a:t>Método de Jones </a:t>
            </a:r>
            <a:r>
              <a:rPr lang="es-EC" dirty="0" err="1"/>
              <a:t>Blount</a:t>
            </a:r>
            <a:r>
              <a:rPr lang="es-EC" dirty="0"/>
              <a:t> y </a:t>
            </a:r>
            <a:r>
              <a:rPr lang="es-EC" dirty="0" err="1"/>
              <a:t>Glaze</a:t>
            </a:r>
            <a:endParaRPr lang="es-EC"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6550" y="3215120"/>
            <a:ext cx="3390900" cy="552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175" y="4437112"/>
            <a:ext cx="7867650"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7299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smtClean="0"/>
              <a:t>La relación A´/A establece una relación flujo turbulento con flujo laminar y si esta relación es superior a 2 o 3 entonces existe una restricción en los disparos.</a:t>
            </a:r>
          </a:p>
          <a:p>
            <a:r>
              <a:rPr lang="es-EC" dirty="0" smtClean="0"/>
              <a:t>Recordemos:</a:t>
            </a:r>
          </a:p>
          <a:p>
            <a:endParaRPr lang="es-EC" dirty="0" smtClean="0"/>
          </a:p>
          <a:p>
            <a:endParaRPr lang="es-EC" dirty="0"/>
          </a:p>
        </p:txBody>
      </p:sp>
      <p:sp>
        <p:nvSpPr>
          <p:cNvPr id="3" name="2 Título"/>
          <p:cNvSpPr>
            <a:spLocks noGrp="1"/>
          </p:cNvSpPr>
          <p:nvPr>
            <p:ph type="title"/>
          </p:nvPr>
        </p:nvSpPr>
        <p:spPr/>
        <p:txBody>
          <a:bodyPr/>
          <a:lstStyle/>
          <a:p>
            <a:r>
              <a:rPr lang="es-EC" dirty="0"/>
              <a:t>Método de Jones </a:t>
            </a:r>
            <a:r>
              <a:rPr lang="es-EC" dirty="0" err="1"/>
              <a:t>Blount</a:t>
            </a:r>
            <a:r>
              <a:rPr lang="es-EC" dirty="0"/>
              <a:t> y </a:t>
            </a:r>
            <a:r>
              <a:rPr lang="es-EC" dirty="0" err="1"/>
              <a:t>Glaze</a:t>
            </a:r>
            <a:endParaRPr lang="es-EC"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573016"/>
            <a:ext cx="7667625" cy="291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8089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11560" y="1484784"/>
            <a:ext cx="8229600" cy="4525963"/>
          </a:xfrm>
        </p:spPr>
        <p:txBody>
          <a:bodyPr>
            <a:normAutofit/>
          </a:bodyPr>
          <a:lstStyle/>
          <a:p>
            <a:r>
              <a:rPr lang="es-EC" dirty="0" smtClean="0"/>
              <a:t>Si la relación es superior esto indica un exceso de turbulencia en el flujo cercano al pozo.</a:t>
            </a:r>
          </a:p>
          <a:p>
            <a:endParaRPr lang="es-EC" dirty="0"/>
          </a:p>
          <a:p>
            <a:endParaRPr lang="es-EC" dirty="0" smtClean="0"/>
          </a:p>
          <a:p>
            <a:endParaRPr lang="es-EC" dirty="0"/>
          </a:p>
          <a:p>
            <a:endParaRPr lang="es-EC" dirty="0" smtClean="0"/>
          </a:p>
        </p:txBody>
      </p:sp>
      <p:sp>
        <p:nvSpPr>
          <p:cNvPr id="3" name="2 Título"/>
          <p:cNvSpPr>
            <a:spLocks noGrp="1"/>
          </p:cNvSpPr>
          <p:nvPr>
            <p:ph type="title"/>
          </p:nvPr>
        </p:nvSpPr>
        <p:spPr/>
        <p:txBody>
          <a:bodyPr/>
          <a:lstStyle/>
          <a:p>
            <a:r>
              <a:rPr lang="es-EC" dirty="0"/>
              <a:t>Método de Jones </a:t>
            </a:r>
            <a:r>
              <a:rPr lang="es-EC" dirty="0" err="1"/>
              <a:t>Blount</a:t>
            </a:r>
            <a:r>
              <a:rPr lang="es-EC" dirty="0"/>
              <a:t> y </a:t>
            </a:r>
            <a:r>
              <a:rPr lang="es-EC" dirty="0" err="1"/>
              <a:t>Glaze</a:t>
            </a:r>
            <a:endParaRPr lang="es-EC"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526" y="2564904"/>
            <a:ext cx="3209925" cy="2076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0200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C" dirty="0"/>
              <a:t>Se puede establecer una nueva zona de disparo </a:t>
            </a:r>
            <a:r>
              <a:rPr lang="es-EC" dirty="0" smtClean="0"/>
              <a:t>hp2 con un nuevo B2 (multiplicador de turbulencia)</a:t>
            </a:r>
            <a:endParaRPr lang="es-EC" dirty="0"/>
          </a:p>
          <a:p>
            <a:r>
              <a:rPr lang="es-EC" dirty="0"/>
              <a:t>Donde B1(multiplicador de turbulencia anterior  y Hp1(intervalo disparado)</a:t>
            </a:r>
          </a:p>
          <a:p>
            <a:endParaRPr lang="es-EC" dirty="0"/>
          </a:p>
          <a:p>
            <a:endParaRPr lang="es-EC" dirty="0"/>
          </a:p>
        </p:txBody>
      </p:sp>
      <p:sp>
        <p:nvSpPr>
          <p:cNvPr id="3" name="2 Título"/>
          <p:cNvSpPr>
            <a:spLocks noGrp="1"/>
          </p:cNvSpPr>
          <p:nvPr>
            <p:ph type="title"/>
          </p:nvPr>
        </p:nvSpPr>
        <p:spPr/>
        <p:txBody>
          <a:bodyPr/>
          <a:lstStyle/>
          <a:p>
            <a:r>
              <a:rPr lang="es-EC" dirty="0"/>
              <a:t>Método de Jones </a:t>
            </a:r>
            <a:r>
              <a:rPr lang="es-EC" dirty="0" err="1"/>
              <a:t>Blount</a:t>
            </a:r>
            <a:r>
              <a:rPr lang="es-EC" dirty="0"/>
              <a:t> y </a:t>
            </a:r>
            <a:r>
              <a:rPr lang="es-EC" dirty="0" err="1"/>
              <a:t>Glaze</a:t>
            </a:r>
            <a:endParaRPr lang="es-EC" dirty="0"/>
          </a:p>
        </p:txBody>
      </p:sp>
    </p:spTree>
    <p:extLst>
      <p:ext uri="{BB962C8B-B14F-4D97-AF65-F5344CB8AC3E}">
        <p14:creationId xmlns:p14="http://schemas.microsoft.com/office/powerpoint/2010/main" val="15874988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1608</TotalTime>
  <Words>1174</Words>
  <Application>Microsoft Office PowerPoint</Application>
  <PresentationFormat>Presentación en pantalla (4:3)</PresentationFormat>
  <Paragraphs>157</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Concurrencia</vt:lpstr>
      <vt:lpstr>ESCUELA POLITÉCNICA NACIONAL  PRODUCCIÓN DE GAS NATURAL</vt:lpstr>
      <vt:lpstr>Prueba Isocronal modificada</vt:lpstr>
      <vt:lpstr>Prueba Isocronal Modificada</vt:lpstr>
      <vt:lpstr>Método de Jones Blount y Glaze</vt:lpstr>
      <vt:lpstr>Método de Jones Blount y Glaze</vt:lpstr>
      <vt:lpstr>Método de Jones Blount y Glaze</vt:lpstr>
      <vt:lpstr>Método de Jones Blount y Glaze</vt:lpstr>
      <vt:lpstr>Método de Jones Blount y Glaze</vt:lpstr>
      <vt:lpstr>Método de Jones Blount y Glaze</vt:lpstr>
      <vt:lpstr>Ejercicio</vt:lpstr>
      <vt:lpstr>Ejercicio</vt:lpstr>
      <vt:lpstr>Análisis de la Turbulencia Inercial Laminar </vt:lpstr>
      <vt:lpstr>Análisis de la Turbulencia Inercial Laminar </vt:lpstr>
      <vt:lpstr>Análisis de la Turbulencia Inercial Laminar </vt:lpstr>
      <vt:lpstr>Análisis de la Turbulencia Inercial Laminar </vt:lpstr>
      <vt:lpstr>Análisis de la Turbulencia Inercial Laminar </vt:lpstr>
      <vt:lpstr>Análisis de la Turbulencia Inercial Laminar </vt:lpstr>
      <vt:lpstr>Análisis de la Turbulencia Inercial Laminar </vt:lpstr>
      <vt:lpstr>Análisis de la Turbulencia Inercial Laminar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Factores que Afectan el Desarrollo productivo de un pozo</vt:lpstr>
      <vt:lpstr>Presentación de PowerPoint</vt:lpstr>
      <vt:lpstr>Presentación de PowerPoint</vt:lpstr>
      <vt:lpstr>Presentación de PowerPoint</vt:lpstr>
      <vt:lpstr>Presentación de PowerPoint</vt:lpstr>
      <vt:lpstr>Pruebas Transitorias</vt:lpstr>
      <vt:lpstr>Principio de Superposición</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ETAPAS DE PRODUCCIÓN DE YACIMIENTOS DE GAS</dc:title>
  <dc:creator>FRANKLIN GOMEZ SOTO</dc:creator>
  <cp:lastModifiedBy>FRANKLIN GOMEZ SOTO</cp:lastModifiedBy>
  <cp:revision>79</cp:revision>
  <dcterms:created xsi:type="dcterms:W3CDTF">2014-09-03T15:25:46Z</dcterms:created>
  <dcterms:modified xsi:type="dcterms:W3CDTF">2016-07-25T04:52:03Z</dcterms:modified>
</cp:coreProperties>
</file>